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2" r:id="rId6"/>
    <p:sldId id="261" r:id="rId7"/>
    <p:sldId id="277" r:id="rId8"/>
    <p:sldId id="278" r:id="rId9"/>
    <p:sldId id="263" r:id="rId10"/>
    <p:sldId id="280" r:id="rId11"/>
    <p:sldId id="265" r:id="rId12"/>
    <p:sldId id="264" r:id="rId13"/>
    <p:sldId id="266" r:id="rId14"/>
    <p:sldId id="267" r:id="rId15"/>
    <p:sldId id="268" r:id="rId16"/>
    <p:sldId id="269" r:id="rId17"/>
    <p:sldId id="273" r:id="rId18"/>
    <p:sldId id="282" r:id="rId19"/>
    <p:sldId id="283" r:id="rId20"/>
    <p:sldId id="271" r:id="rId21"/>
    <p:sldId id="275" r:id="rId22"/>
    <p:sldId id="279" r:id="rId23"/>
    <p:sldId id="260" r:id="rId24"/>
    <p:sldId id="281" r:id="rId25"/>
    <p:sldId id="284" r:id="rId26"/>
    <p:sldId id="285" r:id="rId27"/>
    <p:sldId id="287" r:id="rId28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BED"/>
    <a:srgbClr val="F2CBCD"/>
    <a:srgbClr val="EFBCB9"/>
    <a:srgbClr val="FFCDC6"/>
    <a:srgbClr val="FFBBBA"/>
    <a:srgbClr val="FFB2B1"/>
    <a:srgbClr val="FFBBC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/>
    <p:restoredTop sz="94694"/>
  </p:normalViewPr>
  <p:slideViewPr>
    <p:cSldViewPr snapToGrid="0">
      <p:cViewPr varScale="1">
        <p:scale>
          <a:sx n="121" d="100"/>
          <a:sy n="121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2765A-BA16-2C4F-83EC-4F5B94F951E0}" type="datetimeFigureOut">
              <a:rPr lang="en-JP" smtClean="0"/>
              <a:t>2024/06/05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5C9C0-CE0E-B349-AB8E-68364FF3AFB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382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5C9C0-CE0E-B349-AB8E-68364FF3AFBB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2304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5C9C0-CE0E-B349-AB8E-68364FF3AFBB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855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AC7E-D6D5-F372-59A7-17BC4974C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4057F-6CA8-9963-216C-EAFA6D72A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9A21-0CB1-7140-3B07-071E0E77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D446-ABCE-2140-975C-30CF8F178703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DC29-54C6-4A8F-BCA3-8766E239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B2DFE-6641-E52C-4F7C-C2437878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777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3067-5EEB-B21D-F001-66EC3257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F2983-5188-8AC3-B74A-631742AE7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40FD-512F-39F8-D598-81762EE3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F123E-4CE0-BA44-A896-DA97BCAC2D7E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E71B-EBD1-4058-6C6B-FA6234CA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FFCC1-5621-E278-9AB0-D3C02A15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5783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E1CFC-D0CC-ED3B-31B3-8D9606EB9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55C2F-3C8A-14FA-0E3E-E4C5D6027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B638-22B7-BC35-8E8B-5E0CFF23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4DF0-C331-154B-A8D6-2B13017752B7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4625-308E-33B2-3AE6-81C11530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5DDA6-48A4-9D9B-4B05-E8D75415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4428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DD3A-3E09-8B88-2F6B-C5821552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DCD5-2373-809E-8BF4-978ABE143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62268-7B83-2430-98D0-646522CB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1F5C-595B-8D40-8781-05F6CCA8145F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B686B-33D9-6654-3531-147E7D58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F99D2-0C22-6444-E218-05647FB1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8621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8DB3-4F2A-7C06-7DFA-7D0A30ED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3E2D-FE62-453F-1FE5-5D9554483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AAC24-6D7C-CECC-9A3D-E55C0A01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D443-2EA8-DD4C-A824-CC4A96A2E124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86D6B-F0A5-B699-A7E7-8DD70411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DB71B-483E-5A45-E67E-AFEC26C1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297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433D-B361-6886-4D88-2776E54F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95CE0-0D1D-D356-1C80-FC4939F5B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51052-3D66-21E7-D19E-C73CEB314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07372-99C7-4F3E-2A7A-7A548682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F0CF-4EF1-9642-8B04-C62A5DD85542}" type="datetime1">
              <a:rPr lang="en-US" smtClean="0"/>
              <a:t>6/5/24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6B1E-A52C-690E-944F-70B5CF99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C21DB-E269-D4DC-06B0-CD6B9BAC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0440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8209-A5B0-166F-1A13-8A9FD438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A63C2-A05A-DC0A-B639-099945D92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A8345-7AF3-EF20-748A-EB504EF5C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00BB-7301-A778-4E65-70CD1E11C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56156-3610-8146-A349-C739B9C3E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3749-354F-0A72-64FF-C1A89D87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5D8AA-2989-4346-BE75-B9DB5AFE5C6D}" type="datetime1">
              <a:rPr lang="en-US" smtClean="0"/>
              <a:t>6/5/24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E3C5-E10C-42E5-F8E9-7AA154D7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CAB39-E6B7-5677-9C18-AC4FCAE4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8398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DB5A-5D82-ADB8-45EE-39044EA6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BDCBB-2C76-7490-6ED0-C765A8E8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64866-1110-5848-888A-68415EE9D09C}" type="datetime1">
              <a:rPr lang="en-US" smtClean="0"/>
              <a:t>6/5/24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098EB-9A8B-01D7-0773-D29C8B01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C37EE-D360-1CAD-5953-A5DF48F0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6416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968F6-0032-7048-7F98-383F097E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1971-3CCF-4548-A237-2A0BFE92CB70}" type="datetime1">
              <a:rPr lang="en-US" smtClean="0"/>
              <a:t>6/5/24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5BA7E-CFE4-00F7-309C-A6007C38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15CAD-9993-06F1-C0AE-81942107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547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FBFE-E7C4-2C5A-1127-6F63FF4F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2B32-0141-5BF3-0157-F3FC3856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3E232-AD0B-4F29-75D9-BE5717782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2A8AB-A89D-D22D-E7B9-52C80A4F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2C69-8B1C-AF48-8223-83F5F7D92E45}" type="datetime1">
              <a:rPr lang="en-US" smtClean="0"/>
              <a:t>6/5/24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FCB1D-325D-2469-67CA-CCAB0110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3298E-F570-7948-FAAD-93E7D5C8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878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1F88-473C-45B9-EF39-71ACE48C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5E9C7-3D12-0214-D3C2-177C637A9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C2E1-EAA8-8CC1-C9E6-BAFB6DC90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0EE8-C5A1-445F-FBE8-AFE4CF03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6E4-3CDD-8644-921D-CAE832D043EA}" type="datetime1">
              <a:rPr lang="en-US" smtClean="0"/>
              <a:t>6/5/24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4AA99-1B18-55DB-5F43-82474504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1EE98-664C-4C91-57FF-B1F3F7AC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1166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34C84-3727-B08B-AD81-62444D01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1B92-04FE-4F9F-C9B4-F60AE683B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CD29-0ECC-904B-B300-B8AA53FE9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5B4EC-A733-D144-AC5A-C0DA041358F3}" type="datetime1">
              <a:rPr lang="en-US" smtClean="0"/>
              <a:t>6/5/24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86D0-AFCE-4A0E-64A5-D0BD6B63C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A5942-6652-902A-E312-A5CEB178C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1630E-4032-3047-98BF-B11EB6324D3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440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A327A3-CE1A-2EDC-54F4-8EA2191D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8A9D3-5E77-0710-5BC5-A95805473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JP" sz="4400" dirty="0"/>
              <a:t>An Efficient Hardware Implementation of Spiking Neural Network Using Approximate Izhikevich Neuron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DC201-FAFA-9E9A-42AD-F69C5A4B7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7043"/>
            <a:ext cx="9144000" cy="1894874"/>
          </a:xfrm>
        </p:spPr>
        <p:txBody>
          <a:bodyPr>
            <a:normAutofit/>
          </a:bodyPr>
          <a:lstStyle/>
          <a:p>
            <a:r>
              <a:rPr lang="en-JP" sz="2600" dirty="0"/>
              <a:t>School of Computer Science and Engineering</a:t>
            </a:r>
            <a:br>
              <a:rPr lang="en-JP" sz="2600" dirty="0"/>
            </a:br>
            <a:r>
              <a:rPr lang="en-JP" sz="2600" dirty="0"/>
              <a:t>University of Aizu, Fukushima, Japan</a:t>
            </a:r>
            <a:br>
              <a:rPr lang="en-JP" sz="2600" dirty="0"/>
            </a:br>
            <a:br>
              <a:rPr lang="en-JP" sz="2600" dirty="0"/>
            </a:br>
            <a:r>
              <a:rPr lang="en-JP" sz="2600" dirty="0"/>
              <a:t>Auther:   </a:t>
            </a:r>
            <a:r>
              <a:rPr lang="en-JP" sz="2600" u="sng" dirty="0"/>
              <a:t>Ryoji Kobayashi</a:t>
            </a:r>
            <a:r>
              <a:rPr lang="en-JP" sz="2600" dirty="0"/>
              <a:t>* and Khanh N. </a:t>
            </a:r>
            <a:r>
              <a:rPr lang="en-JP" sz="2600"/>
              <a:t>Dang†</a:t>
            </a:r>
            <a:br>
              <a:rPr lang="en-JP" sz="2600" dirty="0"/>
            </a:br>
            <a:r>
              <a:rPr lang="en-JP" dirty="0"/>
              <a:t>E-mali:   {*s1290176</a:t>
            </a:r>
            <a:r>
              <a:rPr lang="en-JP"/>
              <a:t>, †khanh</a:t>
            </a:r>
            <a:r>
              <a:rPr lang="en-JP" dirty="0"/>
              <a:t>}@u-aizu.ac.jp</a:t>
            </a:r>
          </a:p>
        </p:txBody>
      </p:sp>
    </p:spTree>
    <p:extLst>
      <p:ext uri="{BB962C8B-B14F-4D97-AF65-F5344CB8AC3E}">
        <p14:creationId xmlns:p14="http://schemas.microsoft.com/office/powerpoint/2010/main" val="174275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1BF5-C712-44E5-E249-FB41F314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Proposed Method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E5F92-1D57-8008-DA74-61CA1AA3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Approximate Computing</a:t>
            </a:r>
          </a:p>
          <a:p>
            <a:pPr lvl="1"/>
            <a:r>
              <a:rPr lang="en-JP" dirty="0"/>
              <a:t>Allowance of accuracy loss -&gt; </a:t>
            </a:r>
            <a:r>
              <a:rPr lang="en-JP" dirty="0">
                <a:solidFill>
                  <a:schemeClr val="accent1"/>
                </a:solidFill>
              </a:rPr>
              <a:t>reduced implementation costs</a:t>
            </a:r>
          </a:p>
          <a:p>
            <a:pPr lvl="1"/>
            <a:r>
              <a:rPr lang="en-JP" dirty="0"/>
              <a:t>Effective for error-tolerant application</a:t>
            </a:r>
          </a:p>
          <a:p>
            <a:pPr lvl="2"/>
            <a:r>
              <a:rPr lang="en-JP" sz="2400" dirty="0"/>
              <a:t>Multimedia Processing</a:t>
            </a:r>
          </a:p>
          <a:p>
            <a:pPr lvl="2"/>
            <a:r>
              <a:rPr lang="en-JP" sz="2400" dirty="0"/>
              <a:t>Machine Learning</a:t>
            </a:r>
            <a:endParaRPr lang="en-JP" dirty="0"/>
          </a:p>
          <a:p>
            <a:r>
              <a:rPr lang="en-JP" dirty="0"/>
              <a:t>Approximate Arithmetic Units</a:t>
            </a:r>
          </a:p>
          <a:p>
            <a:pPr lvl="1"/>
            <a:r>
              <a:rPr lang="en-JP" dirty="0"/>
              <a:t>Approx. Adder</a:t>
            </a:r>
          </a:p>
          <a:p>
            <a:pPr lvl="1"/>
            <a:r>
              <a:rPr lang="en-JP" dirty="0"/>
              <a:t>Approx. Multiplier</a:t>
            </a:r>
          </a:p>
          <a:p>
            <a:endParaRPr lang="en-JP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6E56A-171B-E93E-9F61-DA6F36D9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10</a:t>
            </a:fld>
            <a:endParaRPr lang="en-JP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F4D1E50-F2DE-6F04-7CA6-55F1C7E723B8}"/>
              </a:ext>
            </a:extLst>
          </p:cNvPr>
          <p:cNvSpPr/>
          <p:nvPr/>
        </p:nvSpPr>
        <p:spPr>
          <a:xfrm>
            <a:off x="4592389" y="4576350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EA96F-0FD3-1C69-8164-5DD77A407A6C}"/>
              </a:ext>
            </a:extLst>
          </p:cNvPr>
          <p:cNvSpPr txBox="1"/>
          <p:nvPr/>
        </p:nvSpPr>
        <p:spPr>
          <a:xfrm>
            <a:off x="5385590" y="4466897"/>
            <a:ext cx="515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Realized by circuit level approximation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41A0D7-DE12-A150-F397-D5E84BFBC413}"/>
              </a:ext>
            </a:extLst>
          </p:cNvPr>
          <p:cNvSpPr/>
          <p:nvPr/>
        </p:nvSpPr>
        <p:spPr>
          <a:xfrm>
            <a:off x="838200" y="5815274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84EC5-E589-7BBE-3616-00563FA2FBB2}"/>
              </a:ext>
            </a:extLst>
          </p:cNvPr>
          <p:cNvSpPr txBox="1"/>
          <p:nvPr/>
        </p:nvSpPr>
        <p:spPr>
          <a:xfrm>
            <a:off x="1479207" y="5705821"/>
            <a:ext cx="542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dirty="0">
                <a:solidFill>
                  <a:srgbClr val="FF0000"/>
                </a:solidFill>
              </a:rPr>
              <a:t>Produce noises in the computing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E1198B8-1F79-275B-30E6-17B71C752B7E}"/>
              </a:ext>
            </a:extLst>
          </p:cNvPr>
          <p:cNvSpPr/>
          <p:nvPr/>
        </p:nvSpPr>
        <p:spPr>
          <a:xfrm>
            <a:off x="6234145" y="5823755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26669-147A-B23C-D3B6-D40780890B5A}"/>
              </a:ext>
            </a:extLst>
          </p:cNvPr>
          <p:cNvSpPr txBox="1"/>
          <p:nvPr/>
        </p:nvSpPr>
        <p:spPr>
          <a:xfrm>
            <a:off x="6979406" y="5717549"/>
            <a:ext cx="491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u="sng" dirty="0">
                <a:solidFill>
                  <a:schemeClr val="accent1"/>
                </a:solidFill>
              </a:rPr>
              <a:t>Noise resilience of Spiking Neural Net.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3FE06-1D59-2A61-0054-92D1D0CC7444}"/>
              </a:ext>
            </a:extLst>
          </p:cNvPr>
          <p:cNvSpPr txBox="1"/>
          <p:nvPr/>
        </p:nvSpPr>
        <p:spPr>
          <a:xfrm>
            <a:off x="5715597" y="5253633"/>
            <a:ext cx="2895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dirty="0"/>
              <a:t>However?</a:t>
            </a:r>
          </a:p>
        </p:txBody>
      </p:sp>
    </p:spTree>
    <p:extLst>
      <p:ext uri="{BB962C8B-B14F-4D97-AF65-F5344CB8AC3E}">
        <p14:creationId xmlns:p14="http://schemas.microsoft.com/office/powerpoint/2010/main" val="303186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7497-ADE1-8E17-91C8-392650A1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Proposed Method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0E3C-7DF2-4373-A473-7D2CBA95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Block diagram of Izhikevich neuron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B14AD-796B-15BF-7404-B12712BA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6" y="2570250"/>
            <a:ext cx="7107999" cy="3056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2EC4-D874-E669-655D-8B8D9B31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07" y="2570250"/>
            <a:ext cx="6212909" cy="1763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D81315-560A-6593-FF90-01D1B56907B4}"/>
                  </a:ext>
                </a:extLst>
              </p:cNvPr>
              <p:cNvSpPr txBox="1"/>
              <p:nvPr/>
            </p:nvSpPr>
            <p:spPr>
              <a:xfrm>
                <a:off x="1293471" y="6001894"/>
                <a:ext cx="4581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dirty="0"/>
                  <a:t>(a) Implementation for variable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JP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D81315-560A-6593-FF90-01D1B5690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1" y="6001894"/>
                <a:ext cx="4581236" cy="461665"/>
              </a:xfrm>
              <a:prstGeom prst="rect">
                <a:avLst/>
              </a:prstGeom>
              <a:blipFill>
                <a:blip r:embed="rId4"/>
                <a:stretch>
                  <a:fillRect l="-1934" t="-8108" b="-2973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06724F-372C-DE9F-7C86-906B6F96B0CB}"/>
                  </a:ext>
                </a:extLst>
              </p:cNvPr>
              <p:cNvSpPr txBox="1"/>
              <p:nvPr/>
            </p:nvSpPr>
            <p:spPr>
              <a:xfrm>
                <a:off x="6665254" y="6001894"/>
                <a:ext cx="4456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dirty="0"/>
                  <a:t>(b) Implementation for variable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JP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06724F-372C-DE9F-7C86-906B6F96B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254" y="6001894"/>
                <a:ext cx="4456660" cy="461665"/>
              </a:xfrm>
              <a:prstGeom prst="rect">
                <a:avLst/>
              </a:prstGeom>
              <a:blipFill>
                <a:blip r:embed="rId5"/>
                <a:stretch>
                  <a:fillRect l="-1989" t="-8108" b="-2973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8959-180D-92BC-30AD-AED5D8BE4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2626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F9EB-A8A4-E506-2B75-45B948F1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Proposed Method (3)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3AB3664-72E1-59B7-C895-21459392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Many combinations of Approx. Arithmetic Units</a:t>
            </a:r>
          </a:p>
          <a:p>
            <a:pPr lvl="1"/>
            <a:r>
              <a:rPr lang="en-JP" dirty="0"/>
              <a:t>Different hardware costs and accuracy on different parts</a:t>
            </a:r>
          </a:p>
          <a:p>
            <a:r>
              <a:rPr lang="en-JP" dirty="0"/>
              <a:t>Implementation of </a:t>
            </a:r>
            <a:r>
              <a:rPr lang="en-US" dirty="0"/>
              <a:t>the </a:t>
            </a:r>
            <a:r>
              <a:rPr lang="en-JP" dirty="0"/>
              <a:t>Izhikevich neuron model</a:t>
            </a:r>
          </a:p>
          <a:p>
            <a:pPr lvl="1"/>
            <a:r>
              <a:rPr lang="en-JP" i="1" dirty="0"/>
              <a:t>10 adders</a:t>
            </a:r>
          </a:p>
          <a:p>
            <a:pPr lvl="1"/>
            <a:r>
              <a:rPr lang="en-JP" i="1" dirty="0"/>
              <a:t>1 mu</a:t>
            </a:r>
            <a:r>
              <a:rPr lang="en-US" i="1" dirty="0"/>
              <a:t>l</a:t>
            </a:r>
            <a:r>
              <a:rPr lang="en-JP" i="1" dirty="0"/>
              <a:t>tiplier</a:t>
            </a:r>
          </a:p>
          <a:p>
            <a:endParaRPr lang="en-JP" dirty="0"/>
          </a:p>
          <a:p>
            <a:endParaRPr lang="en-JP" dirty="0"/>
          </a:p>
          <a:p>
            <a:pPr marL="0" indent="0">
              <a:buNone/>
            </a:pPr>
            <a:endParaRPr lang="en-JP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73CB949-5055-AC62-E1BD-055BDD305740}"/>
              </a:ext>
            </a:extLst>
          </p:cNvPr>
          <p:cNvSpPr/>
          <p:nvPr/>
        </p:nvSpPr>
        <p:spPr>
          <a:xfrm rot="5400000">
            <a:off x="2260255" y="4376231"/>
            <a:ext cx="685806" cy="673881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C7DE6-3CCE-AD73-64BA-2400765591C2}"/>
              </a:ext>
            </a:extLst>
          </p:cNvPr>
          <p:cNvSpPr txBox="1"/>
          <p:nvPr/>
        </p:nvSpPr>
        <p:spPr>
          <a:xfrm>
            <a:off x="3453714" y="4482338"/>
            <a:ext cx="515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dirty="0"/>
              <a:t>How to find the optimal combination?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255D9-CC27-DCA8-371F-AC4846134022}"/>
              </a:ext>
            </a:extLst>
          </p:cNvPr>
          <p:cNvSpPr txBox="1"/>
          <p:nvPr/>
        </p:nvSpPr>
        <p:spPr>
          <a:xfrm>
            <a:off x="1014798" y="5414571"/>
            <a:ext cx="10339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Open-source framework leveraging statistical or ML models to find Pareto-Optimal design [3]</a:t>
            </a:r>
            <a:endParaRPr lang="en-JP" sz="2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D19A-C4FF-C67B-5299-6F26C3CB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6174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4C88-A7C5-1879-BBAD-D4235765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Proposed Method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B313-656D-F607-D552-6C31715F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The process to generate the set of approx.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A0197C-E6AE-1822-81C2-7B1F9049EA23}"/>
                  </a:ext>
                </a:extLst>
              </p:cNvPr>
              <p:cNvSpPr/>
              <p:nvPr/>
            </p:nvSpPr>
            <p:spPr>
              <a:xfrm>
                <a:off x="4330262" y="2503839"/>
                <a:ext cx="1765738" cy="5150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JP" sz="2400" dirty="0">
                    <a:solidFill>
                      <a:schemeClr val="tx1"/>
                    </a:solidFill>
                  </a:rPr>
                  <a:t>AC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A0197C-E6AE-1822-81C2-7B1F9049E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262" y="2503839"/>
                <a:ext cx="1765738" cy="515007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8B2F40-5570-D38C-5C2E-56B2F041DB63}"/>
                  </a:ext>
                </a:extLst>
              </p:cNvPr>
              <p:cNvSpPr/>
              <p:nvPr/>
            </p:nvSpPr>
            <p:spPr>
              <a:xfrm>
                <a:off x="6783240" y="2521485"/>
                <a:ext cx="1765738" cy="51500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JP" sz="2400" dirty="0">
                    <a:solidFill>
                      <a:schemeClr val="tx1"/>
                    </a:solidFill>
                  </a:rPr>
                  <a:t>AC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8B2F40-5570-D38C-5C2E-56B2F041D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40" y="2521485"/>
                <a:ext cx="1765738" cy="515008"/>
              </a:xfrm>
              <a:prstGeom prst="rect">
                <a:avLst/>
              </a:prstGeom>
              <a:blipFill>
                <a:blip r:embed="rId3"/>
                <a:stretch>
                  <a:fillRect t="-2381" b="-21429"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DDB9BF-4BC1-AF1C-683B-DB2933AEAC5C}"/>
                  </a:ext>
                </a:extLst>
              </p:cNvPr>
              <p:cNvSpPr/>
              <p:nvPr/>
            </p:nvSpPr>
            <p:spPr>
              <a:xfrm>
                <a:off x="6790394" y="4518525"/>
                <a:ext cx="1765738" cy="515008"/>
              </a:xfrm>
              <a:prstGeom prst="rect">
                <a:avLst/>
              </a:prstGeom>
              <a:solidFill>
                <a:srgbClr val="FFBBBA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JP" sz="2400" dirty="0">
                    <a:solidFill>
                      <a:schemeClr val="tx1"/>
                    </a:solidFill>
                  </a:rPr>
                  <a:t>POD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DDB9BF-4BC1-AF1C-683B-DB2933AEA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394" y="4518525"/>
                <a:ext cx="1765738" cy="515008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DE2171-0767-FBE0-F91F-4A4AC1FB60D1}"/>
                  </a:ext>
                </a:extLst>
              </p:cNvPr>
              <p:cNvSpPr/>
              <p:nvPr/>
            </p:nvSpPr>
            <p:spPr>
              <a:xfrm>
                <a:off x="4323108" y="4518525"/>
                <a:ext cx="1765738" cy="515007"/>
              </a:xfrm>
              <a:prstGeom prst="rect">
                <a:avLst/>
              </a:prstGeom>
              <a:solidFill>
                <a:srgbClr val="FFBBBA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JP" sz="2400" dirty="0">
                    <a:solidFill>
                      <a:schemeClr val="tx1"/>
                    </a:solidFill>
                  </a:rPr>
                  <a:t>POD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JP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DE2171-0767-FBE0-F91F-4A4AC1FB6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108" y="4518525"/>
                <a:ext cx="1765738" cy="515007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B605ED8-83CB-786F-B4A8-DD975C39650B}"/>
              </a:ext>
            </a:extLst>
          </p:cNvPr>
          <p:cNvSpPr/>
          <p:nvPr/>
        </p:nvSpPr>
        <p:spPr>
          <a:xfrm>
            <a:off x="4330262" y="3448847"/>
            <a:ext cx="4218715" cy="6396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>
                <a:solidFill>
                  <a:schemeClr val="tx1"/>
                </a:solidFill>
              </a:rPr>
              <a:t>Approx. Framework [3]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466A7-8DC6-8768-0541-DDA95F8D7E2D}"/>
              </a:ext>
            </a:extLst>
          </p:cNvPr>
          <p:cNvSpPr/>
          <p:nvPr/>
        </p:nvSpPr>
        <p:spPr>
          <a:xfrm>
            <a:off x="9330391" y="3375114"/>
            <a:ext cx="1794345" cy="7871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>
                <a:solidFill>
                  <a:schemeClr val="tx1"/>
                </a:solidFill>
              </a:rPr>
              <a:t>Vivado </a:t>
            </a:r>
            <a:br>
              <a:rPr lang="en-JP" sz="2400" dirty="0">
                <a:solidFill>
                  <a:schemeClr val="tx1"/>
                </a:solidFill>
              </a:rPr>
            </a:br>
            <a:r>
              <a:rPr lang="en-JP" sz="2400" dirty="0">
                <a:solidFill>
                  <a:schemeClr val="tx1"/>
                </a:solidFill>
              </a:rPr>
              <a:t>toolchains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F6509929-0163-C1CE-CC2A-A3127E0CD675}"/>
              </a:ext>
            </a:extLst>
          </p:cNvPr>
          <p:cNvSpPr/>
          <p:nvPr/>
        </p:nvSpPr>
        <p:spPr>
          <a:xfrm>
            <a:off x="1404518" y="3113765"/>
            <a:ext cx="2229430" cy="1052031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24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44FE5C-A82E-E996-0E8E-445817FB3007}"/>
              </a:ext>
            </a:extLst>
          </p:cNvPr>
          <p:cNvSpPr/>
          <p:nvPr/>
        </p:nvSpPr>
        <p:spPr>
          <a:xfrm rot="5400000">
            <a:off x="5080639" y="3088367"/>
            <a:ext cx="35386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853F9F5-383A-163B-4E42-B8CA27A7F58E}"/>
              </a:ext>
            </a:extLst>
          </p:cNvPr>
          <p:cNvSpPr/>
          <p:nvPr/>
        </p:nvSpPr>
        <p:spPr>
          <a:xfrm rot="5400000">
            <a:off x="7550569" y="3106014"/>
            <a:ext cx="35386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8B6F250-3E26-4444-4DE0-7F7FDB1BC78C}"/>
              </a:ext>
            </a:extLst>
          </p:cNvPr>
          <p:cNvSpPr/>
          <p:nvPr/>
        </p:nvSpPr>
        <p:spPr>
          <a:xfrm rot="5400000">
            <a:off x="5059910" y="4158045"/>
            <a:ext cx="35386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23A9517-DF19-F67C-D041-183DF20D0526}"/>
              </a:ext>
            </a:extLst>
          </p:cNvPr>
          <p:cNvSpPr/>
          <p:nvPr/>
        </p:nvSpPr>
        <p:spPr>
          <a:xfrm rot="5400000">
            <a:off x="7550569" y="4158045"/>
            <a:ext cx="35386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65A5560-494D-3FD4-C81F-DD5E57016F61}"/>
              </a:ext>
            </a:extLst>
          </p:cNvPr>
          <p:cNvSpPr/>
          <p:nvPr/>
        </p:nvSpPr>
        <p:spPr>
          <a:xfrm rot="5400000">
            <a:off x="6255536" y="5130252"/>
            <a:ext cx="35386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EFF89-569F-43C7-4036-8824BD9C12D9}"/>
              </a:ext>
            </a:extLst>
          </p:cNvPr>
          <p:cNvSpPr/>
          <p:nvPr/>
        </p:nvSpPr>
        <p:spPr>
          <a:xfrm>
            <a:off x="5047910" y="5549226"/>
            <a:ext cx="2769112" cy="5150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>
                <a:solidFill>
                  <a:schemeClr val="tx1"/>
                </a:solidFill>
              </a:rPr>
              <a:t>Approx. Neurons</a:t>
            </a:r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36CFA7E2-2A14-8B21-2E83-6E8969B28AD5}"/>
              </a:ext>
            </a:extLst>
          </p:cNvPr>
          <p:cNvSpPr/>
          <p:nvPr/>
        </p:nvSpPr>
        <p:spPr>
          <a:xfrm rot="5400000">
            <a:off x="8749919" y="3485962"/>
            <a:ext cx="339105" cy="592373"/>
          </a:xfrm>
          <a:prstGeom prst="upDown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9771B28-E0CD-DF10-0070-06B190AD898E}"/>
              </a:ext>
            </a:extLst>
          </p:cNvPr>
          <p:cNvSpPr/>
          <p:nvPr/>
        </p:nvSpPr>
        <p:spPr>
          <a:xfrm>
            <a:off x="3757579" y="3566688"/>
            <a:ext cx="434290" cy="33180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A90B74-A40F-6177-9296-36580FCAE981}"/>
              </a:ext>
            </a:extLst>
          </p:cNvPr>
          <p:cNvSpPr txBox="1"/>
          <p:nvPr/>
        </p:nvSpPr>
        <p:spPr>
          <a:xfrm>
            <a:off x="630620" y="5363613"/>
            <a:ext cx="387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AC    : Approx. Circuit</a:t>
            </a:r>
            <a:br>
              <a:rPr lang="en-JP" sz="2400" dirty="0"/>
            </a:br>
            <a:r>
              <a:rPr lang="en-JP" sz="2400" dirty="0"/>
              <a:t>POD : Pareto-Optimal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52A0F0-D152-F3B8-7A50-182E8B7FD26E}"/>
              </a:ext>
            </a:extLst>
          </p:cNvPr>
          <p:cNvSpPr txBox="1"/>
          <p:nvPr/>
        </p:nvSpPr>
        <p:spPr>
          <a:xfrm>
            <a:off x="1475076" y="3407979"/>
            <a:ext cx="2144110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2400" dirty="0"/>
              <a:t>Set of Approx. Units [4]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1CC8F-77F2-F6CE-055E-89357AAE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123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022C-7D0E-0971-FB14-B064CE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B5BA-4A58-A52A-A28B-8186796E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Biological Neuron Model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r>
              <a:rPr lang="en-JP" dirty="0"/>
              <a:t>Evaluation Methodology &amp; Result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3E34-3ACD-B041-4B4A-E3B5B6F7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4627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D2E2-F4CE-4F4A-AF4B-C40A02D2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Evaluation Methodology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8A15-1712-659B-BF4E-3C15FACE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Izhikevich neuron was implemented in Verilog-HDL to obtain hardware costs</a:t>
            </a:r>
          </a:p>
          <a:p>
            <a:pPr lvl="1"/>
            <a:r>
              <a:rPr lang="en-JP" dirty="0"/>
              <a:t>Vivado 2019.1 toolchain</a:t>
            </a:r>
          </a:p>
          <a:p>
            <a:pPr lvl="1"/>
            <a:r>
              <a:rPr lang="en-JP" dirty="0"/>
              <a:t>Xilinx xc7a35t1cpg236-1 FPGA board</a:t>
            </a:r>
          </a:p>
        </p:txBody>
      </p:sp>
      <p:pic>
        <p:nvPicPr>
          <p:cNvPr id="5" name="Picture 4" descr="A blue circuit board with a digital display&#10;&#10;Description automatically generated">
            <a:extLst>
              <a:ext uri="{FF2B5EF4-FFF2-40B4-BE49-F238E27FC236}">
                <a16:creationId xmlns:a16="http://schemas.microsoft.com/office/drawing/2014/main" id="{667E206B-F6DC-6A55-7343-EE0AE40C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21" y="3966073"/>
            <a:ext cx="3279603" cy="234582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AD6A989-EB0B-717B-53D5-E368FC2F8026}"/>
              </a:ext>
            </a:extLst>
          </p:cNvPr>
          <p:cNvSpPr/>
          <p:nvPr/>
        </p:nvSpPr>
        <p:spPr>
          <a:xfrm>
            <a:off x="4748814" y="4837295"/>
            <a:ext cx="577647" cy="411959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A648-D721-753D-BAED-0FCAAD23FDE9}"/>
              </a:ext>
            </a:extLst>
          </p:cNvPr>
          <p:cNvSpPr txBox="1"/>
          <p:nvPr/>
        </p:nvSpPr>
        <p:spPr>
          <a:xfrm>
            <a:off x="5750252" y="3984090"/>
            <a:ext cx="4584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/>
              <a:t>- Area Cost (# LUT, Slice,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BEFA6-5712-125B-CB4C-6999D1124CC0}"/>
              </a:ext>
            </a:extLst>
          </p:cNvPr>
          <p:cNvSpPr txBox="1"/>
          <p:nvPr/>
        </p:nvSpPr>
        <p:spPr>
          <a:xfrm>
            <a:off x="5750251" y="4781665"/>
            <a:ext cx="39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/>
              <a:t>- Computation Delay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5386A-ABD5-C064-188F-4511B0C7559C}"/>
              </a:ext>
            </a:extLst>
          </p:cNvPr>
          <p:cNvSpPr txBox="1"/>
          <p:nvPr/>
        </p:nvSpPr>
        <p:spPr>
          <a:xfrm>
            <a:off x="5750251" y="5579240"/>
            <a:ext cx="589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/>
              <a:t>- Power Consumption (Static, Dynamic)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FE5E8-287D-21B2-72A6-370506CC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8010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3425-D901-6E31-54A1-19CA8EE2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Evaluation Methodology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ECE9-E666-A4A5-05E5-36C58DE8F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6801"/>
          </a:xfrm>
        </p:spPr>
        <p:txBody>
          <a:bodyPr>
            <a:normAutofit/>
          </a:bodyPr>
          <a:lstStyle/>
          <a:p>
            <a:r>
              <a:rPr lang="en-JP" dirty="0"/>
              <a:t>Spiking Neural Net. </a:t>
            </a:r>
            <a:r>
              <a:rPr lang="en-US" dirty="0"/>
              <a:t>w</a:t>
            </a:r>
            <a:r>
              <a:rPr lang="en-JP" dirty="0"/>
              <a:t>as simulated in Python using </a:t>
            </a:r>
            <a:r>
              <a:rPr lang="en-JP" b="1" dirty="0"/>
              <a:t>Accurate neuron </a:t>
            </a:r>
            <a:r>
              <a:rPr lang="en-JP" dirty="0"/>
              <a:t>or </a:t>
            </a:r>
            <a:r>
              <a:rPr lang="en-JP" b="1" dirty="0"/>
              <a:t>Approx. neuron</a:t>
            </a:r>
          </a:p>
          <a:p>
            <a:pPr lvl="1"/>
            <a:r>
              <a:rPr lang="en-JP" dirty="0"/>
              <a:t>400, 1600, 6400 neurons</a:t>
            </a:r>
          </a:p>
          <a:p>
            <a:pPr lvl="1"/>
            <a:r>
              <a:rPr lang="en-JP" dirty="0"/>
              <a:t>MNIST datasets</a:t>
            </a:r>
          </a:p>
          <a:p>
            <a:pPr lvl="1"/>
            <a:r>
              <a:rPr lang="en-JP" dirty="0"/>
              <a:t>STDP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5934B-5CC7-72C9-DF18-0E2323898C1A}"/>
              </a:ext>
            </a:extLst>
          </p:cNvPr>
          <p:cNvSpPr txBox="1"/>
          <p:nvPr/>
        </p:nvSpPr>
        <p:spPr>
          <a:xfrm>
            <a:off x="838200" y="4221849"/>
            <a:ext cx="1929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MNIST</a:t>
            </a:r>
            <a:br>
              <a:rPr lang="en-JP" sz="2800" dirty="0"/>
            </a:br>
            <a:r>
              <a:rPr lang="en-JP" sz="2800" dirty="0"/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BDD23-6E3E-DEBF-6D03-A197E44F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74" y="3041584"/>
            <a:ext cx="3874520" cy="2878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94F128-3FD9-A23C-3ABC-2C86309C66E3}"/>
              </a:ext>
            </a:extLst>
          </p:cNvPr>
          <p:cNvSpPr txBox="1"/>
          <p:nvPr/>
        </p:nvSpPr>
        <p:spPr>
          <a:xfrm>
            <a:off x="8669154" y="3191362"/>
            <a:ext cx="2102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800" dirty="0"/>
              <a:t>Classification &amp;</a:t>
            </a:r>
            <a:br>
              <a:rPr lang="en-JP" sz="2800" dirty="0"/>
            </a:br>
            <a:r>
              <a:rPr lang="en-JP" sz="2800" dirty="0"/>
              <a:t>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02A51-BE6F-76C1-6C58-085F423321E1}"/>
              </a:ext>
            </a:extLst>
          </p:cNvPr>
          <p:cNvSpPr txBox="1"/>
          <p:nvPr/>
        </p:nvSpPr>
        <p:spPr>
          <a:xfrm>
            <a:off x="3887251" y="5956353"/>
            <a:ext cx="3554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Spiking Neural Net.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C3314-B2B9-D8C1-524F-BFEDDD33994E}"/>
              </a:ext>
            </a:extLst>
          </p:cNvPr>
          <p:cNvSpPr txBox="1"/>
          <p:nvPr/>
        </p:nvSpPr>
        <p:spPr>
          <a:xfrm>
            <a:off x="7791874" y="5134994"/>
            <a:ext cx="3856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000" i="1" dirty="0">
                <a:solidFill>
                  <a:srgbClr val="FF0000"/>
                </a:solidFill>
              </a:rPr>
              <a:t>Trade-offs</a:t>
            </a:r>
            <a:br>
              <a:rPr lang="en-JP" sz="3000" i="1" dirty="0">
                <a:solidFill>
                  <a:srgbClr val="FF0000"/>
                </a:solidFill>
              </a:rPr>
            </a:br>
            <a:r>
              <a:rPr lang="en-JP" sz="3000" i="1" dirty="0">
                <a:solidFill>
                  <a:srgbClr val="FF0000"/>
                </a:solidFill>
              </a:rPr>
              <a:t>(Accuracy vs. HW costs)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7C61A98-73BF-D6E7-8E8C-0E461F388B70}"/>
              </a:ext>
            </a:extLst>
          </p:cNvPr>
          <p:cNvSpPr/>
          <p:nvPr/>
        </p:nvSpPr>
        <p:spPr>
          <a:xfrm rot="5400000">
            <a:off x="9544796" y="4734295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41DB-9739-DFEE-66F8-D70D7394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16</a:t>
            </a:fld>
            <a:endParaRPr lang="en-JP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45C4BF-7A34-9648-98F9-F2DBD01AAA6B}"/>
              </a:ext>
            </a:extLst>
          </p:cNvPr>
          <p:cNvSpPr/>
          <p:nvPr/>
        </p:nvSpPr>
        <p:spPr>
          <a:xfrm>
            <a:off x="2549467" y="4494819"/>
            <a:ext cx="577647" cy="411959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A99C1CB-68B6-C156-E225-21E6A346E77A}"/>
              </a:ext>
            </a:extLst>
          </p:cNvPr>
          <p:cNvSpPr/>
          <p:nvPr/>
        </p:nvSpPr>
        <p:spPr>
          <a:xfrm>
            <a:off x="7881354" y="4499361"/>
            <a:ext cx="577647" cy="411959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2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80F0-AB53-175A-04D8-7574ECD9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Result: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9159-C8A6-EAAE-75EE-F2B76F37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084224"/>
          </a:xfrm>
        </p:spPr>
        <p:txBody>
          <a:bodyPr>
            <a:normAutofit/>
          </a:bodyPr>
          <a:lstStyle/>
          <a:p>
            <a:r>
              <a:rPr lang="en-JP" dirty="0"/>
              <a:t>The trade-offs between accuracy and area cost with </a:t>
            </a:r>
            <a:r>
              <a:rPr lang="en-JP" b="1" dirty="0"/>
              <a:t>400 neurons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72EAA65-A447-FB3C-D5C3-CE6E3D2C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17</a:t>
            </a:fld>
            <a:endParaRPr lang="en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3F271F-4B7B-D0AA-A1EF-1E5806B79B82}"/>
                  </a:ext>
                </a:extLst>
              </p:cNvPr>
              <p:cNvSpPr txBox="1"/>
              <p:nvPr/>
            </p:nvSpPr>
            <p:spPr>
              <a:xfrm>
                <a:off x="7603900" y="3596733"/>
                <a:ext cx="2743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JP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JP" sz="2400" dirty="0"/>
                  <a:t>part -&gt; </a:t>
                </a:r>
                <a:r>
                  <a:rPr lang="en-JP" sz="2400" b="1" dirty="0"/>
                  <a:t>44.8 </a:t>
                </a:r>
                <a:r>
                  <a:rPr lang="en-JP" sz="2400" dirty="0"/>
                  <a:t>%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JP" sz="2400" dirty="0"/>
                  <a:t> part -&gt; </a:t>
                </a:r>
                <a:r>
                  <a:rPr lang="en-JP" sz="2400" b="1" dirty="0"/>
                  <a:t>24.7 </a:t>
                </a:r>
                <a:r>
                  <a:rPr lang="en-JP" sz="2400" dirty="0"/>
                  <a:t>%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3F271F-4B7B-D0AA-A1EF-1E5806B79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00" y="3596733"/>
                <a:ext cx="2743200" cy="1200329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309030-2A62-C66E-0D9D-0AED65F69C74}"/>
              </a:ext>
            </a:extLst>
          </p:cNvPr>
          <p:cNvSpPr txBox="1"/>
          <p:nvPr/>
        </p:nvSpPr>
        <p:spPr>
          <a:xfrm>
            <a:off x="6837458" y="3488347"/>
            <a:ext cx="454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The area cost is reduced by: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2F955-6EA6-1C6C-0DEF-E1434A68A04D}"/>
              </a:ext>
            </a:extLst>
          </p:cNvPr>
          <p:cNvSpPr txBox="1"/>
          <p:nvPr/>
        </p:nvSpPr>
        <p:spPr>
          <a:xfrm>
            <a:off x="6837458" y="5020925"/>
            <a:ext cx="436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Single Izhikevich Neuron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A3FB0156-71CC-10BE-93EE-DA2FA147C455}"/>
              </a:ext>
            </a:extLst>
          </p:cNvPr>
          <p:cNvSpPr/>
          <p:nvPr/>
        </p:nvSpPr>
        <p:spPr>
          <a:xfrm>
            <a:off x="7603900" y="5616556"/>
            <a:ext cx="457275" cy="337876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E86C5C-7EE5-2CF2-C335-2F3CC3B45868}"/>
              </a:ext>
            </a:extLst>
          </p:cNvPr>
          <p:cNvSpPr txBox="1"/>
          <p:nvPr/>
        </p:nvSpPr>
        <p:spPr>
          <a:xfrm>
            <a:off x="8301467" y="5480919"/>
            <a:ext cx="300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JP" sz="2800" dirty="0"/>
              <a:t>educed by </a:t>
            </a:r>
            <a:r>
              <a:rPr lang="en-JP" sz="2800" b="1" dirty="0">
                <a:solidFill>
                  <a:srgbClr val="FF0000"/>
                </a:solidFill>
              </a:rPr>
              <a:t>40.3</a:t>
            </a:r>
            <a:r>
              <a:rPr lang="en-JP" sz="2800" dirty="0">
                <a:solidFill>
                  <a:srgbClr val="FF0000"/>
                </a:solidFill>
              </a:rPr>
              <a:t> </a:t>
            </a:r>
            <a:r>
              <a:rPr lang="en-JP" sz="2800" dirty="0"/>
              <a:t>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34C01-24D8-3136-1C05-4D8D4B4FD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2413004"/>
            <a:ext cx="5469175" cy="40798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0EFFDD-FA3B-B3AD-7892-49DDC5A07134}"/>
              </a:ext>
            </a:extLst>
          </p:cNvPr>
          <p:cNvCxnSpPr>
            <a:cxnSpLocks/>
          </p:cNvCxnSpPr>
          <p:nvPr/>
        </p:nvCxnSpPr>
        <p:spPr>
          <a:xfrm>
            <a:off x="1647525" y="4218413"/>
            <a:ext cx="903170" cy="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4740F5-C513-9783-912D-074C5C520E08}"/>
              </a:ext>
            </a:extLst>
          </p:cNvPr>
          <p:cNvCxnSpPr>
            <a:cxnSpLocks/>
          </p:cNvCxnSpPr>
          <p:nvPr/>
        </p:nvCxnSpPr>
        <p:spPr>
          <a:xfrm flipV="1">
            <a:off x="2592000" y="4248000"/>
            <a:ext cx="0" cy="1537494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AF1A68-A412-BA49-25AC-F39BE1029C5C}"/>
              </a:ext>
            </a:extLst>
          </p:cNvPr>
          <p:cNvCxnSpPr>
            <a:cxnSpLocks/>
          </p:cNvCxnSpPr>
          <p:nvPr/>
        </p:nvCxnSpPr>
        <p:spPr>
          <a:xfrm flipH="1">
            <a:off x="2592000" y="3704387"/>
            <a:ext cx="468834" cy="4632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FD5DC1-2121-138B-8C36-E1C0463B9083}"/>
              </a:ext>
            </a:extLst>
          </p:cNvPr>
          <p:cNvSpPr txBox="1"/>
          <p:nvPr/>
        </p:nvSpPr>
        <p:spPr>
          <a:xfrm>
            <a:off x="3062836" y="3520530"/>
            <a:ext cx="200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solidFill>
                  <a:srgbClr val="FF0000"/>
                </a:solidFill>
              </a:rPr>
              <a:t>Best Accuracy</a:t>
            </a:r>
            <a:br>
              <a:rPr lang="en-JP" sz="2400" dirty="0">
                <a:solidFill>
                  <a:srgbClr val="FF0000"/>
                </a:solidFill>
              </a:rPr>
            </a:br>
            <a:r>
              <a:rPr lang="en-JP" sz="2400" dirty="0">
                <a:solidFill>
                  <a:srgbClr val="FF0000"/>
                </a:solidFill>
              </a:rPr>
              <a:t>(&gt;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48E5B-D8CE-BD86-7154-5E792680AC37}"/>
              </a:ext>
            </a:extLst>
          </p:cNvPr>
          <p:cNvSpPr txBox="1"/>
          <p:nvPr/>
        </p:nvSpPr>
        <p:spPr>
          <a:xfrm>
            <a:off x="3929107" y="2898968"/>
            <a:ext cx="81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Acc.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37DF1-7BE5-71AB-732B-3B4A01C819DE}"/>
              </a:ext>
            </a:extLst>
          </p:cNvPr>
          <p:cNvSpPr txBox="1"/>
          <p:nvPr/>
        </p:nvSpPr>
        <p:spPr>
          <a:xfrm>
            <a:off x="7258721" y="2458981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solidFill>
                  <a:srgbClr val="FF0000"/>
                </a:solidFill>
              </a:rPr>
              <a:t>The best accuracy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47736-57CF-087B-79FE-4C902A199117}"/>
              </a:ext>
            </a:extLst>
          </p:cNvPr>
          <p:cNvSpPr/>
          <p:nvPr/>
        </p:nvSpPr>
        <p:spPr>
          <a:xfrm>
            <a:off x="6963702" y="2413003"/>
            <a:ext cx="3475153" cy="604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A1C6317-191F-7BD6-6E5D-212153AEB905}"/>
              </a:ext>
            </a:extLst>
          </p:cNvPr>
          <p:cNvSpPr/>
          <p:nvPr/>
        </p:nvSpPr>
        <p:spPr>
          <a:xfrm rot="5400000">
            <a:off x="8437318" y="3189501"/>
            <a:ext cx="457275" cy="337876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AB8F-E7F6-CD2C-0723-7E854300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Result: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0050-D8C0-7687-F9C3-18B33840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405"/>
          </a:xfrm>
        </p:spPr>
        <p:txBody>
          <a:bodyPr>
            <a:normAutofit fontScale="92500"/>
          </a:bodyPr>
          <a:lstStyle/>
          <a:p>
            <a:r>
              <a:rPr lang="en-JP" dirty="0"/>
              <a:t>The trade-offs between accuracy and computation delay with </a:t>
            </a:r>
            <a:r>
              <a:rPr lang="en-JP" b="1" dirty="0"/>
              <a:t>400 neurons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D2A7-4699-D553-3E78-EF088917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18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5DAAA-94FC-2F07-976A-C6B9C6B4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2390859"/>
            <a:ext cx="5537200" cy="41006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173F0-3C1D-F5FE-5EB6-0BFA516BF413}"/>
              </a:ext>
            </a:extLst>
          </p:cNvPr>
          <p:cNvCxnSpPr>
            <a:cxnSpLocks/>
          </p:cNvCxnSpPr>
          <p:nvPr/>
        </p:nvCxnSpPr>
        <p:spPr>
          <a:xfrm>
            <a:off x="2699567" y="3603284"/>
            <a:ext cx="1094391" cy="82823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7F0ECB-6C1F-B611-4A75-CA4FF9E7A83F}"/>
              </a:ext>
            </a:extLst>
          </p:cNvPr>
          <p:cNvSpPr txBox="1"/>
          <p:nvPr/>
        </p:nvSpPr>
        <p:spPr>
          <a:xfrm>
            <a:off x="1676400" y="3177746"/>
            <a:ext cx="2946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solidFill>
                  <a:srgbClr val="FF0000"/>
                </a:solidFill>
              </a:rPr>
              <a:t>Best Accuracy </a:t>
            </a:r>
          </a:p>
          <a:p>
            <a:r>
              <a:rPr lang="en-JP" sz="2400" dirty="0">
                <a:solidFill>
                  <a:srgbClr val="FF0000"/>
                </a:solidFill>
              </a:rPr>
              <a:t>(&gt; 1)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F7A9CF-9707-B9C3-D39E-6AE2693A93C0}"/>
              </a:ext>
            </a:extLst>
          </p:cNvPr>
          <p:cNvCxnSpPr>
            <a:cxnSpLocks/>
          </p:cNvCxnSpPr>
          <p:nvPr/>
        </p:nvCxnSpPr>
        <p:spPr>
          <a:xfrm>
            <a:off x="1676400" y="4468670"/>
            <a:ext cx="2117558" cy="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6F886-5D07-43A8-86A0-CE0288CB3366}"/>
              </a:ext>
            </a:extLst>
          </p:cNvPr>
          <p:cNvCxnSpPr>
            <a:cxnSpLocks/>
          </p:cNvCxnSpPr>
          <p:nvPr/>
        </p:nvCxnSpPr>
        <p:spPr>
          <a:xfrm flipV="1">
            <a:off x="3858236" y="4508775"/>
            <a:ext cx="0" cy="1250341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EB9342-9C71-E2D5-2BA4-DAEA6CA6E070}"/>
              </a:ext>
            </a:extLst>
          </p:cNvPr>
          <p:cNvSpPr txBox="1"/>
          <p:nvPr/>
        </p:nvSpPr>
        <p:spPr>
          <a:xfrm>
            <a:off x="3865691" y="2956932"/>
            <a:ext cx="109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Acc.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C6C54-36D4-83CA-16C2-763F3801F99F}"/>
                  </a:ext>
                </a:extLst>
              </p:cNvPr>
              <p:cNvSpPr txBox="1"/>
              <p:nvPr/>
            </p:nvSpPr>
            <p:spPr>
              <a:xfrm>
                <a:off x="7695655" y="4159544"/>
                <a:ext cx="2743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JP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JP" sz="2400" dirty="0"/>
                  <a:t>part -&gt; </a:t>
                </a:r>
                <a:r>
                  <a:rPr lang="en-JP" sz="2400" b="1" dirty="0"/>
                  <a:t>5.8 </a:t>
                </a:r>
                <a:r>
                  <a:rPr lang="en-JP" sz="2400" dirty="0"/>
                  <a:t>%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JP" sz="2400" dirty="0"/>
                  <a:t> part -&gt; </a:t>
                </a:r>
                <a:r>
                  <a:rPr lang="en-JP" sz="2400" b="1" dirty="0"/>
                  <a:t>10.8 </a:t>
                </a:r>
                <a:r>
                  <a:rPr lang="en-JP" sz="2400" dirty="0"/>
                  <a:t>%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5C6C54-36D4-83CA-16C2-763F3801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55" y="4159544"/>
                <a:ext cx="2743200" cy="1200329"/>
              </a:xfrm>
              <a:prstGeom prst="rect">
                <a:avLst/>
              </a:prstGeom>
              <a:blipFill>
                <a:blip r:embed="rId3"/>
                <a:stretch>
                  <a:fillRect b="-1157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A3E4A01-6878-D826-21ED-D8110A49AEA5}"/>
              </a:ext>
            </a:extLst>
          </p:cNvPr>
          <p:cNvSpPr txBox="1"/>
          <p:nvPr/>
        </p:nvSpPr>
        <p:spPr>
          <a:xfrm>
            <a:off x="6837459" y="3554668"/>
            <a:ext cx="4548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The computation delay is reduced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DA213-8C5A-ECE3-F35F-BEE4A4812779}"/>
              </a:ext>
            </a:extLst>
          </p:cNvPr>
          <p:cNvSpPr txBox="1"/>
          <p:nvPr/>
        </p:nvSpPr>
        <p:spPr>
          <a:xfrm>
            <a:off x="7258721" y="2458981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solidFill>
                  <a:srgbClr val="FF0000"/>
                </a:solidFill>
              </a:rPr>
              <a:t>The best accuracy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0EFC55-8016-5EEF-456C-ECB0959B2E00}"/>
              </a:ext>
            </a:extLst>
          </p:cNvPr>
          <p:cNvSpPr/>
          <p:nvPr/>
        </p:nvSpPr>
        <p:spPr>
          <a:xfrm>
            <a:off x="6963702" y="2413003"/>
            <a:ext cx="3475153" cy="604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90F836B-0A7E-8B8A-5931-2BF305BD0504}"/>
              </a:ext>
            </a:extLst>
          </p:cNvPr>
          <p:cNvSpPr/>
          <p:nvPr/>
        </p:nvSpPr>
        <p:spPr>
          <a:xfrm rot="5400000">
            <a:off x="8437318" y="3189501"/>
            <a:ext cx="457275" cy="337876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3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BF68-4BDD-41B5-D8CC-B933CF6E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Result: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BCF3D-385D-A312-5BB4-256161A8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8743" cy="677545"/>
          </a:xfrm>
        </p:spPr>
        <p:txBody>
          <a:bodyPr>
            <a:normAutofit fontScale="92500"/>
          </a:bodyPr>
          <a:lstStyle/>
          <a:p>
            <a:r>
              <a:rPr lang="en-JP" dirty="0"/>
              <a:t>The trade-offs between accuracy and power consumption with </a:t>
            </a:r>
            <a:r>
              <a:rPr lang="en-JP" b="1" dirty="0"/>
              <a:t>400 neurons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55DAE-AB1B-A209-341C-61A15CAF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19</a:t>
            </a:fld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840E6-9EB5-E815-9817-CD935946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8653"/>
            <a:ext cx="5527301" cy="4022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4609A-4C59-8C55-AB4A-E27A2CCC82B1}"/>
              </a:ext>
            </a:extLst>
          </p:cNvPr>
          <p:cNvSpPr txBox="1"/>
          <p:nvPr/>
        </p:nvSpPr>
        <p:spPr>
          <a:xfrm>
            <a:off x="3978000" y="2928408"/>
            <a:ext cx="113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Acc.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4B299A-15FA-E8EA-F3EB-F014BEE97E10}"/>
              </a:ext>
            </a:extLst>
          </p:cNvPr>
          <p:cNvCxnSpPr>
            <a:cxnSpLocks/>
          </p:cNvCxnSpPr>
          <p:nvPr/>
        </p:nvCxnSpPr>
        <p:spPr>
          <a:xfrm>
            <a:off x="1714901" y="4844055"/>
            <a:ext cx="2202581" cy="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AF25FD-1583-5377-CA4D-971878821710}"/>
              </a:ext>
            </a:extLst>
          </p:cNvPr>
          <p:cNvCxnSpPr>
            <a:cxnSpLocks/>
          </p:cNvCxnSpPr>
          <p:nvPr/>
        </p:nvCxnSpPr>
        <p:spPr>
          <a:xfrm flipV="1">
            <a:off x="3978000" y="4911432"/>
            <a:ext cx="0" cy="81560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E39612-A65C-4D25-6C25-640D947FFFD5}"/>
              </a:ext>
            </a:extLst>
          </p:cNvPr>
          <p:cNvSpPr txBox="1"/>
          <p:nvPr/>
        </p:nvSpPr>
        <p:spPr>
          <a:xfrm>
            <a:off x="1844900" y="3492349"/>
            <a:ext cx="264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solidFill>
                  <a:srgbClr val="FF0000"/>
                </a:solidFill>
              </a:rPr>
              <a:t>Best Accuracy </a:t>
            </a:r>
          </a:p>
          <a:p>
            <a:r>
              <a:rPr lang="en-JP" sz="2400" dirty="0">
                <a:solidFill>
                  <a:srgbClr val="FF0000"/>
                </a:solidFill>
              </a:rPr>
              <a:t>(&gt; 1)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F62B91-F84F-A5D0-33A9-90F9453352CA}"/>
              </a:ext>
            </a:extLst>
          </p:cNvPr>
          <p:cNvCxnSpPr>
            <a:cxnSpLocks/>
          </p:cNvCxnSpPr>
          <p:nvPr/>
        </p:nvCxnSpPr>
        <p:spPr>
          <a:xfrm>
            <a:off x="2823091" y="3967912"/>
            <a:ext cx="1094391" cy="82823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1CAA6-0D4B-43E5-A588-A85DFBCE24E2}"/>
                  </a:ext>
                </a:extLst>
              </p:cNvPr>
              <p:cNvSpPr txBox="1"/>
              <p:nvPr/>
            </p:nvSpPr>
            <p:spPr>
              <a:xfrm>
                <a:off x="7603900" y="4032000"/>
                <a:ext cx="2743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JP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JP" sz="2400" dirty="0"/>
                  <a:t>part -&gt; </a:t>
                </a:r>
                <a:r>
                  <a:rPr lang="en-JP" sz="2400" b="1" dirty="0"/>
                  <a:t>16.3 </a:t>
                </a:r>
                <a:r>
                  <a:rPr lang="en-JP" sz="2400" dirty="0"/>
                  <a:t>%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JP" sz="2400" dirty="0"/>
                  <a:t> part -&gt; </a:t>
                </a:r>
                <a:r>
                  <a:rPr lang="en-JP" sz="2400" b="1" dirty="0"/>
                  <a:t>41.5 </a:t>
                </a:r>
                <a:r>
                  <a:rPr lang="en-JP" sz="2400" dirty="0"/>
                  <a:t>%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1CAA6-0D4B-43E5-A588-A85DFBCE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00" y="4032000"/>
                <a:ext cx="2743200" cy="1200329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140B56E-4085-27A5-4DDC-BFBD0ED4B104}"/>
              </a:ext>
            </a:extLst>
          </p:cNvPr>
          <p:cNvSpPr txBox="1"/>
          <p:nvPr/>
        </p:nvSpPr>
        <p:spPr>
          <a:xfrm>
            <a:off x="6837458" y="3488347"/>
            <a:ext cx="4548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The power consumption is reduced by: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DD835-7830-95ED-52E9-43322113F67F}"/>
              </a:ext>
            </a:extLst>
          </p:cNvPr>
          <p:cNvSpPr txBox="1"/>
          <p:nvPr/>
        </p:nvSpPr>
        <p:spPr>
          <a:xfrm>
            <a:off x="6837458" y="5220000"/>
            <a:ext cx="436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Single Izhikevich Neuron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714A302-DC2F-4445-7636-1FD354BF2D2B}"/>
              </a:ext>
            </a:extLst>
          </p:cNvPr>
          <p:cNvSpPr/>
          <p:nvPr/>
        </p:nvSpPr>
        <p:spPr>
          <a:xfrm>
            <a:off x="7603900" y="5818495"/>
            <a:ext cx="457275" cy="337876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44CCAE-36CA-1F14-DB1B-66891BCD377C}"/>
              </a:ext>
            </a:extLst>
          </p:cNvPr>
          <p:cNvSpPr txBox="1"/>
          <p:nvPr/>
        </p:nvSpPr>
        <p:spPr>
          <a:xfrm>
            <a:off x="8301467" y="5724000"/>
            <a:ext cx="300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JP" sz="2800" dirty="0"/>
              <a:t>educed by </a:t>
            </a:r>
            <a:r>
              <a:rPr lang="en-JP" sz="2800" b="1" dirty="0">
                <a:solidFill>
                  <a:srgbClr val="FF0000"/>
                </a:solidFill>
              </a:rPr>
              <a:t>24.2</a:t>
            </a:r>
            <a:r>
              <a:rPr lang="en-JP" sz="2800" dirty="0">
                <a:solidFill>
                  <a:srgbClr val="FF0000"/>
                </a:solidFill>
              </a:rPr>
              <a:t> </a:t>
            </a:r>
            <a:r>
              <a:rPr lang="en-JP" sz="2800" dirty="0"/>
              <a:t>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049EC-AF68-8564-C4E1-F209791FD1CC}"/>
              </a:ext>
            </a:extLst>
          </p:cNvPr>
          <p:cNvSpPr txBox="1"/>
          <p:nvPr/>
        </p:nvSpPr>
        <p:spPr>
          <a:xfrm>
            <a:off x="7258721" y="2458981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>
                <a:solidFill>
                  <a:srgbClr val="FF0000"/>
                </a:solidFill>
              </a:rPr>
              <a:t>The best accuracy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C7BDAC-34D6-60A1-DFAB-0E6DEBBF3630}"/>
              </a:ext>
            </a:extLst>
          </p:cNvPr>
          <p:cNvSpPr/>
          <p:nvPr/>
        </p:nvSpPr>
        <p:spPr>
          <a:xfrm>
            <a:off x="6963702" y="2413003"/>
            <a:ext cx="3475153" cy="604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2E99358-B50C-67A4-225D-CFD290AA6DC7}"/>
              </a:ext>
            </a:extLst>
          </p:cNvPr>
          <p:cNvSpPr/>
          <p:nvPr/>
        </p:nvSpPr>
        <p:spPr>
          <a:xfrm rot="5400000">
            <a:off x="8437318" y="3189501"/>
            <a:ext cx="457275" cy="337876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5C5E-9EEA-7E5A-4A5B-D541D7D7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4130-94B7-358D-893A-36297E63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Introduction</a:t>
            </a:r>
          </a:p>
          <a:p>
            <a:r>
              <a:rPr lang="en-JP" dirty="0"/>
              <a:t>Biological Neuron Model</a:t>
            </a:r>
          </a:p>
          <a:p>
            <a:r>
              <a:rPr lang="en-JP" dirty="0"/>
              <a:t>Proposed Method</a:t>
            </a:r>
          </a:p>
          <a:p>
            <a:r>
              <a:rPr lang="en-JP" dirty="0"/>
              <a:t>Evaluation Methodology &amp; Result</a:t>
            </a:r>
          </a:p>
          <a:p>
            <a:r>
              <a:rPr lang="en-JP" dirty="0"/>
              <a:t>Conclusion</a:t>
            </a:r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6C60-BA2A-BE3A-6021-107FD23D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1747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415E-79EE-1763-7B41-A37A0D3E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Result: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0A2D-F8F5-0E72-306F-4D8DAFFA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3661"/>
          </a:xfrm>
        </p:spPr>
        <p:txBody>
          <a:bodyPr/>
          <a:lstStyle/>
          <a:p>
            <a:r>
              <a:rPr lang="en-JP" dirty="0"/>
              <a:t>Accuracy with different numbers of neurons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48F0E-3D49-63A0-08B5-C856D1A5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0" y="3436460"/>
            <a:ext cx="9700401" cy="2066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F923E-42CD-BA1B-461B-17DEF574BBB8}"/>
              </a:ext>
            </a:extLst>
          </p:cNvPr>
          <p:cNvSpPr txBox="1"/>
          <p:nvPr/>
        </p:nvSpPr>
        <p:spPr>
          <a:xfrm>
            <a:off x="1332470" y="2539292"/>
            <a:ext cx="9700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br>
              <a:rPr lang="en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JP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summary of classification accuracy for 10,000 test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4D80B-BAB6-3C8F-FD5A-C3B40EFA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20</a:t>
            </a:fld>
            <a:endParaRPr lang="en-JP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5F214-753F-B98C-9B11-BC4D407B14C3}"/>
              </a:ext>
            </a:extLst>
          </p:cNvPr>
          <p:cNvSpPr txBox="1"/>
          <p:nvPr/>
        </p:nvSpPr>
        <p:spPr>
          <a:xfrm>
            <a:off x="8406712" y="5447918"/>
            <a:ext cx="360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800" dirty="0">
                <a:solidFill>
                  <a:srgbClr val="FF0000"/>
                </a:solidFill>
              </a:rPr>
              <a:t>Accuracy loss </a:t>
            </a:r>
            <a:br>
              <a:rPr lang="en-JP" sz="2800" dirty="0">
                <a:solidFill>
                  <a:srgbClr val="FF0000"/>
                </a:solidFill>
              </a:rPr>
            </a:br>
            <a:r>
              <a:rPr lang="en-JP" sz="2800" dirty="0">
                <a:solidFill>
                  <a:srgbClr val="FF0000"/>
                </a:solidFill>
              </a:rPr>
              <a:t>-&gt; -1.5 </a:t>
            </a:r>
            <a:r>
              <a:rPr lang="en-JP" sz="2800" dirty="0"/>
              <a:t>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E7150-85ED-ED2C-B935-CD29CE24214E}"/>
              </a:ext>
            </a:extLst>
          </p:cNvPr>
          <p:cNvSpPr/>
          <p:nvPr/>
        </p:nvSpPr>
        <p:spPr>
          <a:xfrm>
            <a:off x="6886442" y="4481440"/>
            <a:ext cx="1295747" cy="455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8105A-1B88-3304-2633-B504BBE647E3}"/>
              </a:ext>
            </a:extLst>
          </p:cNvPr>
          <p:cNvSpPr/>
          <p:nvPr/>
        </p:nvSpPr>
        <p:spPr>
          <a:xfrm>
            <a:off x="6886441" y="4936930"/>
            <a:ext cx="1295747" cy="455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02AD3-89BE-65E3-72E3-31C8CB454DF9}"/>
              </a:ext>
            </a:extLst>
          </p:cNvPr>
          <p:cNvSpPr txBox="1"/>
          <p:nvPr/>
        </p:nvSpPr>
        <p:spPr>
          <a:xfrm>
            <a:off x="6251139" y="5452427"/>
            <a:ext cx="2731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800" dirty="0">
                <a:solidFill>
                  <a:schemeClr val="accent1"/>
                </a:solidFill>
              </a:rPr>
              <a:t>Accuracy gain </a:t>
            </a:r>
          </a:p>
          <a:p>
            <a:pPr algn="ctr"/>
            <a:r>
              <a:rPr lang="en-JP" sz="2800" dirty="0">
                <a:solidFill>
                  <a:schemeClr val="accent1"/>
                </a:solidFill>
              </a:rPr>
              <a:t>-&gt; +1.1 </a:t>
            </a:r>
            <a:r>
              <a:rPr lang="en-JP" sz="2800" dirty="0"/>
              <a:t>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2683F-ACF1-6936-4653-0438C1C0EC9E}"/>
              </a:ext>
            </a:extLst>
          </p:cNvPr>
          <p:cNvSpPr/>
          <p:nvPr/>
        </p:nvSpPr>
        <p:spPr>
          <a:xfrm>
            <a:off x="9563783" y="4481440"/>
            <a:ext cx="1295747" cy="45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507A9C-748E-58BF-7EB8-7E14DDE33C89}"/>
              </a:ext>
            </a:extLst>
          </p:cNvPr>
          <p:cNvSpPr/>
          <p:nvPr/>
        </p:nvSpPr>
        <p:spPr>
          <a:xfrm>
            <a:off x="9563782" y="4936930"/>
            <a:ext cx="1295747" cy="45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0600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022C-7D0E-0971-FB14-B064CE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B5BA-4A58-A52A-A28B-8186796E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Biological Neuron Model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Evaluation Methodology &amp; Result</a:t>
            </a:r>
          </a:p>
          <a:p>
            <a:r>
              <a:rPr lang="en-JP" dirty="0"/>
              <a:t>Conclusion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680B9-D553-8E54-CCDB-5B6ECC0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1897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5C61-6DAB-2B31-26C2-1D87F581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42FF-52C0-0FBD-4CB4-4CCD53A3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Approximate Computing was lev</a:t>
            </a:r>
            <a:r>
              <a:rPr lang="en-US" dirty="0"/>
              <a:t>e</a:t>
            </a:r>
            <a:r>
              <a:rPr lang="en-JP" dirty="0"/>
              <a:t>raged to implement </a:t>
            </a:r>
            <a:r>
              <a:rPr lang="en-US" dirty="0"/>
              <a:t>the </a:t>
            </a:r>
            <a:r>
              <a:rPr lang="en-JP" dirty="0"/>
              <a:t>Izhikevich neuron model.</a:t>
            </a:r>
            <a:br>
              <a:rPr lang="en-JP" dirty="0"/>
            </a:br>
            <a:endParaRPr lang="en-JP" dirty="0"/>
          </a:p>
          <a:p>
            <a:r>
              <a:rPr lang="en-JP" dirty="0"/>
              <a:t>Many different combinations of Approximate Arithmetic Units were explored.</a:t>
            </a:r>
            <a:br>
              <a:rPr lang="en-JP" dirty="0"/>
            </a:br>
            <a:endParaRPr lang="en-JP" dirty="0"/>
          </a:p>
          <a:p>
            <a:r>
              <a:rPr lang="en-US" dirty="0"/>
              <a:t>In</a:t>
            </a:r>
            <a:r>
              <a:rPr lang="en-JP" dirty="0"/>
              <a:t> the best case, the area cost and power consum</a:t>
            </a:r>
            <a:r>
              <a:rPr lang="en-US" dirty="0"/>
              <a:t>p</a:t>
            </a:r>
            <a:r>
              <a:rPr lang="en-JP" dirty="0"/>
              <a:t>tion were reduced by </a:t>
            </a:r>
            <a:r>
              <a:rPr lang="en-JP" dirty="0">
                <a:solidFill>
                  <a:schemeClr val="accent1"/>
                </a:solidFill>
              </a:rPr>
              <a:t>40.3</a:t>
            </a:r>
            <a:r>
              <a:rPr lang="en-JP" dirty="0"/>
              <a:t> % and </a:t>
            </a:r>
            <a:r>
              <a:rPr lang="en-JP" dirty="0">
                <a:solidFill>
                  <a:schemeClr val="accent1"/>
                </a:solidFill>
              </a:rPr>
              <a:t>24.2</a:t>
            </a:r>
            <a:r>
              <a:rPr lang="en-JP" dirty="0"/>
              <a:t> % respectively, having </a:t>
            </a:r>
            <a:r>
              <a:rPr lang="en-JP" dirty="0">
                <a:solidFill>
                  <a:srgbClr val="FF0000"/>
                </a:solidFill>
              </a:rPr>
              <a:t>1.5</a:t>
            </a:r>
            <a:r>
              <a:rPr lang="en-JP" dirty="0"/>
              <a:t> % acc</a:t>
            </a:r>
            <a:r>
              <a:rPr lang="en-US" dirty="0"/>
              <a:t>u</a:t>
            </a:r>
            <a:r>
              <a:rPr lang="en-JP" dirty="0"/>
              <a:t>racy loss.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1938-5B87-1876-3F69-E8F92B58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011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F452-AF27-2C64-3E70-9A577A20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EEFA8-4702-A164-C947-BDA54879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JP" sz="2000" dirty="0"/>
              <a:t>[1]</a:t>
            </a:r>
            <a:r>
              <a:rPr lang="en-US" sz="2000" dirty="0">
                <a:effectLst/>
                <a:latin typeface="NimbusRomNo9L"/>
              </a:rPr>
              <a:t> E. </a:t>
            </a:r>
            <a:r>
              <a:rPr lang="en-US" sz="2000" dirty="0" err="1">
                <a:effectLst/>
                <a:latin typeface="NimbusRomNo9L"/>
              </a:rPr>
              <a:t>Izhikevich</a:t>
            </a:r>
            <a:r>
              <a:rPr lang="en-US" sz="2000" dirty="0">
                <a:effectLst/>
                <a:latin typeface="NimbusRomNo9L"/>
              </a:rPr>
              <a:t>, “Simple model of spiking neurons,” </a:t>
            </a:r>
            <a:r>
              <a:rPr lang="en-US" sz="2000" i="1" dirty="0">
                <a:effectLst/>
                <a:latin typeface="NimbusRomNo9L"/>
              </a:rPr>
              <a:t>IEEE Transactions on Neural</a:t>
            </a:r>
            <a:r>
              <a:rPr lang="en-US" sz="2000" i="1" dirty="0">
                <a:latin typeface="NimbusRomNo9L"/>
              </a:rPr>
              <a:t> </a:t>
            </a:r>
            <a:r>
              <a:rPr lang="en-US" sz="2000" i="1" dirty="0">
                <a:effectLst/>
                <a:latin typeface="NimbusRomNo9L"/>
              </a:rPr>
              <a:t>Networks</a:t>
            </a:r>
            <a:r>
              <a:rPr lang="en-US" sz="2000" dirty="0">
                <a:effectLst/>
                <a:latin typeface="NimbusRomNo9L"/>
              </a:rPr>
              <a:t>, vol. 14, no. 6, pp. 1569–1572, 2003. </a:t>
            </a:r>
            <a:endParaRPr lang="en-US" sz="2000" dirty="0">
              <a:latin typeface="NimbusRomNo9L"/>
            </a:endParaRPr>
          </a:p>
          <a:p>
            <a:pPr marL="0" indent="0">
              <a:buNone/>
            </a:pPr>
            <a:r>
              <a:rPr lang="en-US" sz="2000" dirty="0">
                <a:latin typeface="NimbusRomNo9L"/>
              </a:rPr>
              <a:t>[2] </a:t>
            </a:r>
            <a:r>
              <a:rPr lang="en-US" sz="2000" dirty="0">
                <a:effectLst/>
                <a:latin typeface="NimbusRomNo9L"/>
              </a:rPr>
              <a:t>A. J. Leigh, M. </a:t>
            </a:r>
            <a:r>
              <a:rPr lang="en-US" sz="2000" dirty="0" err="1">
                <a:effectLst/>
                <a:latin typeface="NimbusRomNo9L"/>
              </a:rPr>
              <a:t>Mirhassani</a:t>
            </a:r>
            <a:r>
              <a:rPr lang="en-US" sz="2000" dirty="0">
                <a:effectLst/>
                <a:latin typeface="NimbusRomNo9L"/>
              </a:rPr>
              <a:t>, and R. </a:t>
            </a:r>
            <a:r>
              <a:rPr lang="en-US" sz="2000" dirty="0" err="1">
                <a:effectLst/>
                <a:latin typeface="NimbusRomNo9L"/>
              </a:rPr>
              <a:t>Muscedere</a:t>
            </a:r>
            <a:r>
              <a:rPr lang="en-US" sz="2000" dirty="0">
                <a:effectLst/>
                <a:latin typeface="NimbusRomNo9L"/>
              </a:rPr>
              <a:t>, “An efficient spiking neuron hardware system based on the Hardware-Oriented Modified </a:t>
            </a:r>
            <a:r>
              <a:rPr lang="en-US" sz="2000" dirty="0" err="1">
                <a:effectLst/>
                <a:latin typeface="NimbusRomNo9L"/>
              </a:rPr>
              <a:t>Izhikevich</a:t>
            </a:r>
            <a:r>
              <a:rPr lang="en-US" sz="2000" dirty="0">
                <a:effectLst/>
                <a:latin typeface="NimbusRomNo9L"/>
              </a:rPr>
              <a:t> Neuron (HOMIN) model,” </a:t>
            </a:r>
            <a:r>
              <a:rPr lang="en-US" sz="2000" i="1" dirty="0">
                <a:effectLst/>
                <a:latin typeface="NimbusRomNo9L"/>
              </a:rPr>
              <a:t>IEEE Transactions on Circuits and Systems II: Express Briefs</a:t>
            </a:r>
            <a:r>
              <a:rPr lang="en-US" sz="2000" dirty="0">
                <a:effectLst/>
                <a:latin typeface="NimbusRomNo9L"/>
              </a:rPr>
              <a:t>, vol. 67, no. 12, pp. 3377–3381, 2020. </a:t>
            </a:r>
          </a:p>
          <a:p>
            <a:pPr marL="0" indent="0">
              <a:buNone/>
            </a:pPr>
            <a:r>
              <a:rPr lang="en-US" sz="2000" dirty="0">
                <a:latin typeface="NimbusRomNo9L"/>
              </a:rPr>
              <a:t>[3] </a:t>
            </a:r>
            <a:r>
              <a:rPr lang="en-US" sz="2000" dirty="0">
                <a:effectLst/>
                <a:latin typeface="NimbusRomNo9L"/>
              </a:rPr>
              <a:t>B. S. </a:t>
            </a:r>
            <a:r>
              <a:rPr lang="en-US" sz="2000" dirty="0" err="1">
                <a:effectLst/>
                <a:latin typeface="NimbusRomNo9L"/>
              </a:rPr>
              <a:t>Prabakaran</a:t>
            </a:r>
            <a:r>
              <a:rPr lang="en-US" sz="2000" dirty="0">
                <a:latin typeface="NimbusRomNo9L"/>
              </a:rPr>
              <a:t> </a:t>
            </a:r>
            <a:r>
              <a:rPr lang="en-US" sz="2000" i="1" dirty="0">
                <a:latin typeface="NimbusRomNo9L"/>
              </a:rPr>
              <a:t>et al.</a:t>
            </a:r>
            <a:r>
              <a:rPr lang="en-US" sz="2000" dirty="0">
                <a:latin typeface="NimbusRomNo9L"/>
              </a:rPr>
              <a:t>,</a:t>
            </a:r>
            <a:r>
              <a:rPr lang="en-US" sz="2000" i="1" dirty="0">
                <a:latin typeface="NimbusRomNo9L"/>
              </a:rPr>
              <a:t> </a:t>
            </a:r>
            <a:r>
              <a:rPr lang="en-US" sz="2000" dirty="0">
                <a:effectLst/>
                <a:latin typeface="NimbusRomNo9L"/>
              </a:rPr>
              <a:t>“</a:t>
            </a:r>
            <a:r>
              <a:rPr lang="en-US" sz="2000" dirty="0" err="1">
                <a:effectLst/>
                <a:latin typeface="NimbusRomNo9L"/>
              </a:rPr>
              <a:t>Xel</a:t>
            </a:r>
            <a:r>
              <a:rPr lang="en-US" sz="2000" dirty="0">
                <a:effectLst/>
                <a:latin typeface="NimbusRomNo9L"/>
              </a:rPr>
              <a:t>-FPGAs: An end-to-end automated exploration</a:t>
            </a:r>
            <a:r>
              <a:rPr lang="en-US" sz="2000" dirty="0">
                <a:latin typeface="NimbusRomNo9L"/>
              </a:rPr>
              <a:t> </a:t>
            </a:r>
            <a:r>
              <a:rPr lang="en-US" sz="2000" dirty="0">
                <a:effectLst/>
                <a:latin typeface="NimbusRomNo9L"/>
              </a:rPr>
              <a:t>framework for approximate accelerators in FPGA-based systems,” in </a:t>
            </a:r>
            <a:r>
              <a:rPr lang="en-US" sz="2000" i="1" dirty="0">
                <a:effectLst/>
                <a:latin typeface="NimbusRomNo9L"/>
              </a:rPr>
              <a:t>2023</a:t>
            </a:r>
            <a:r>
              <a:rPr lang="en-US" sz="2000" i="1" dirty="0">
                <a:latin typeface="NimbusRomNo9L"/>
              </a:rPr>
              <a:t> </a:t>
            </a:r>
            <a:r>
              <a:rPr lang="en-US" sz="2000" i="1" dirty="0">
                <a:effectLst/>
                <a:latin typeface="NimbusRomNo9L"/>
              </a:rPr>
              <a:t>IEEE/ACM International</a:t>
            </a:r>
            <a:r>
              <a:rPr lang="en-US" sz="2000" i="1" dirty="0">
                <a:latin typeface="NimbusRomNo9L"/>
              </a:rPr>
              <a:t> </a:t>
            </a:r>
            <a:r>
              <a:rPr lang="en-US" sz="2000" i="1" dirty="0">
                <a:effectLst/>
                <a:latin typeface="NimbusRomNo9L"/>
              </a:rPr>
              <a:t>Conference on Computer Aided Design (ICCAD)</a:t>
            </a:r>
            <a:r>
              <a:rPr lang="en-US" sz="2000" dirty="0">
                <a:effectLst/>
                <a:latin typeface="NimbusRomNo9L"/>
              </a:rPr>
              <a:t>. IEEE,</a:t>
            </a:r>
            <a:r>
              <a:rPr lang="en-US" sz="2000" dirty="0">
                <a:latin typeface="NimbusRomNo9L"/>
              </a:rPr>
              <a:t> </a:t>
            </a:r>
            <a:r>
              <a:rPr lang="en-US" sz="2000" dirty="0">
                <a:effectLst/>
                <a:latin typeface="NimbusRomNo9L"/>
              </a:rPr>
              <a:t>2023, pp. 1–9.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NimbusRomNo9L"/>
              </a:rPr>
              <a:t>[4] V. Mrazek </a:t>
            </a:r>
            <a:r>
              <a:rPr lang="en-US" sz="2000" i="1" dirty="0">
                <a:effectLst/>
                <a:latin typeface="NimbusRomNo9L"/>
              </a:rPr>
              <a:t>et al</a:t>
            </a:r>
            <a:r>
              <a:rPr lang="en-US" sz="2000" dirty="0">
                <a:effectLst/>
                <a:latin typeface="NimbusRomNo9L"/>
              </a:rPr>
              <a:t>, “Evoapprox8b: Library of approximate adders and multipliers for circuit design and benchmarking of approximation methods,” in </a:t>
            </a:r>
            <a:r>
              <a:rPr lang="en-US" sz="2000" i="1" dirty="0">
                <a:effectLst/>
                <a:latin typeface="NimbusRomNo9L"/>
              </a:rPr>
              <a:t>Design,</a:t>
            </a:r>
            <a:r>
              <a:rPr lang="en-US" sz="2000" i="1" dirty="0">
                <a:latin typeface="NimbusRomNo9L"/>
              </a:rPr>
              <a:t> </a:t>
            </a:r>
            <a:r>
              <a:rPr lang="en-US" sz="2000" i="1" dirty="0">
                <a:effectLst/>
                <a:latin typeface="NimbusRomNo9L"/>
              </a:rPr>
              <a:t>Automation &amp; Test in Europe Conference &amp; Exhibition (DATE), 2017</a:t>
            </a:r>
            <a:r>
              <a:rPr lang="en-US" sz="2000" dirty="0">
                <a:effectLst/>
                <a:latin typeface="NimbusRomNo9L"/>
              </a:rPr>
              <a:t>. IEEE, 2017,</a:t>
            </a:r>
            <a:r>
              <a:rPr lang="en-US" sz="2000" dirty="0">
                <a:latin typeface="NimbusRomNo9L"/>
              </a:rPr>
              <a:t> </a:t>
            </a:r>
            <a:r>
              <a:rPr lang="en-US" sz="2000" dirty="0">
                <a:effectLst/>
                <a:latin typeface="NimbusRomNo9L"/>
              </a:rPr>
              <a:t>pp. 258–261.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JP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7FB6-7D65-E26F-4B5B-4C531897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86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CB59-22C4-F09E-1FB8-8A5D3583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79" y="2766218"/>
            <a:ext cx="7445442" cy="1325563"/>
          </a:xfrm>
        </p:spPr>
        <p:txBody>
          <a:bodyPr>
            <a:noAutofit/>
          </a:bodyPr>
          <a:lstStyle/>
          <a:p>
            <a:r>
              <a:rPr lang="en-JP" sz="4800" dirty="0"/>
              <a:t>Thank you for your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D448F-1D9A-6C43-F14C-5368491D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665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D72-6762-2BC3-BF29-1CC1C165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Training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2E794-47AE-A32A-8814-5A03331B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Spike-timing-dependent plasticity (STDP) learning rule</a:t>
            </a:r>
          </a:p>
          <a:p>
            <a:pPr lvl="1"/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Biological process to adjust the strength of connection between neurons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FE04-062D-E1DB-D7C9-13AA756A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25</a:t>
            </a:fld>
            <a:endParaRPr lang="en-JP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AC4377-EE2F-83A0-BADB-5A2818CE3550}"/>
              </a:ext>
            </a:extLst>
          </p:cNvPr>
          <p:cNvSpPr/>
          <p:nvPr/>
        </p:nvSpPr>
        <p:spPr>
          <a:xfrm>
            <a:off x="2273857" y="3552497"/>
            <a:ext cx="420413" cy="4204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B2F27A-C81B-5400-BBDF-1048DAE7F48E}"/>
              </a:ext>
            </a:extLst>
          </p:cNvPr>
          <p:cNvSpPr/>
          <p:nvPr/>
        </p:nvSpPr>
        <p:spPr>
          <a:xfrm>
            <a:off x="4161770" y="3545370"/>
            <a:ext cx="420413" cy="4204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F7C7B9-F824-B7A3-4D94-38557ADAC7B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694270" y="3755577"/>
            <a:ext cx="1467500" cy="7127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0B74DD-6B0B-EC4C-1270-B447D567DEEE}"/>
              </a:ext>
            </a:extLst>
          </p:cNvPr>
          <p:cNvSpPr txBox="1"/>
          <p:nvPr/>
        </p:nvSpPr>
        <p:spPr>
          <a:xfrm>
            <a:off x="2181891" y="3111458"/>
            <a:ext cx="60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Pre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81278-11D6-4BC8-EB17-410613AAE833}"/>
              </a:ext>
            </a:extLst>
          </p:cNvPr>
          <p:cNvSpPr txBox="1"/>
          <p:nvPr/>
        </p:nvSpPr>
        <p:spPr>
          <a:xfrm>
            <a:off x="4032368" y="3141924"/>
            <a:ext cx="98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Post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23C10-9B40-4F61-E66C-F5410DF3F7C1}"/>
              </a:ext>
            </a:extLst>
          </p:cNvPr>
          <p:cNvSpPr txBox="1"/>
          <p:nvPr/>
        </p:nvSpPr>
        <p:spPr>
          <a:xfrm>
            <a:off x="5850322" y="3111458"/>
            <a:ext cx="81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Pre: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C8B1-AE34-8E62-A321-F6F4FB6D126D}"/>
              </a:ext>
            </a:extLst>
          </p:cNvPr>
          <p:cNvSpPr txBox="1"/>
          <p:nvPr/>
        </p:nvSpPr>
        <p:spPr>
          <a:xfrm>
            <a:off x="5850322" y="3597424"/>
            <a:ext cx="98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Post: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1758D7-BB50-A980-27CC-B17727F5F9CC}"/>
              </a:ext>
            </a:extLst>
          </p:cNvPr>
          <p:cNvCxnSpPr>
            <a:cxnSpLocks/>
          </p:cNvCxnSpPr>
          <p:nvPr/>
        </p:nvCxnSpPr>
        <p:spPr>
          <a:xfrm>
            <a:off x="6956536" y="3435131"/>
            <a:ext cx="2107324" cy="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84FB2-EB17-F67F-5616-10E747B8960E}"/>
              </a:ext>
            </a:extLst>
          </p:cNvPr>
          <p:cNvCxnSpPr>
            <a:cxnSpLocks/>
          </p:cNvCxnSpPr>
          <p:nvPr/>
        </p:nvCxnSpPr>
        <p:spPr>
          <a:xfrm flipV="1">
            <a:off x="6956536" y="3903463"/>
            <a:ext cx="2107324" cy="20537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4ECECE-C5F9-9896-899B-C6D132CE564A}"/>
              </a:ext>
            </a:extLst>
          </p:cNvPr>
          <p:cNvSpPr txBox="1"/>
          <p:nvPr/>
        </p:nvSpPr>
        <p:spPr>
          <a:xfrm>
            <a:off x="9125604" y="3198167"/>
            <a:ext cx="108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B7B47-F438-4103-2006-0114D94093FA}"/>
              </a:ext>
            </a:extLst>
          </p:cNvPr>
          <p:cNvSpPr txBox="1"/>
          <p:nvPr/>
        </p:nvSpPr>
        <p:spPr>
          <a:xfrm>
            <a:off x="9125605" y="3659832"/>
            <a:ext cx="108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90254C-420D-21BF-2874-F10E1129B379}"/>
              </a:ext>
            </a:extLst>
          </p:cNvPr>
          <p:cNvCxnSpPr>
            <a:cxnSpLocks/>
          </p:cNvCxnSpPr>
          <p:nvPr/>
        </p:nvCxnSpPr>
        <p:spPr>
          <a:xfrm>
            <a:off x="7692260" y="3111458"/>
            <a:ext cx="0" cy="3175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D4304D-8DC4-85DB-8F73-79414E62DF56}"/>
              </a:ext>
            </a:extLst>
          </p:cNvPr>
          <p:cNvCxnSpPr>
            <a:cxnSpLocks/>
          </p:cNvCxnSpPr>
          <p:nvPr/>
        </p:nvCxnSpPr>
        <p:spPr>
          <a:xfrm flipH="1">
            <a:off x="8496302" y="3597424"/>
            <a:ext cx="2" cy="3163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A48FB44F-B3D3-7B6A-234F-0591E804CFB3}"/>
              </a:ext>
            </a:extLst>
          </p:cNvPr>
          <p:cNvSpPr/>
          <p:nvPr/>
        </p:nvSpPr>
        <p:spPr>
          <a:xfrm rot="16200000">
            <a:off x="8010208" y="3730720"/>
            <a:ext cx="168148" cy="80404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A1343-49DB-6521-982B-DEFACBD141DB}"/>
                  </a:ext>
                </a:extLst>
              </p:cNvPr>
              <p:cNvSpPr txBox="1"/>
              <p:nvPr/>
            </p:nvSpPr>
            <p:spPr>
              <a:xfrm>
                <a:off x="7760578" y="4184373"/>
                <a:ext cx="6674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CA1343-49DB-6521-982B-DEFACBD1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578" y="4184373"/>
                <a:ext cx="6674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Arrow 36">
            <a:extLst>
              <a:ext uri="{FF2B5EF4-FFF2-40B4-BE49-F238E27FC236}">
                <a16:creationId xmlns:a16="http://schemas.microsoft.com/office/drawing/2014/main" id="{B78F07FE-6842-0663-6BBF-E256B3A8B225}"/>
              </a:ext>
            </a:extLst>
          </p:cNvPr>
          <p:cNvSpPr/>
          <p:nvPr/>
        </p:nvSpPr>
        <p:spPr>
          <a:xfrm>
            <a:off x="1525434" y="5247977"/>
            <a:ext cx="748423" cy="411959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85FCE-A295-FF6A-FB0B-50513A018E13}"/>
                  </a:ext>
                </a:extLst>
              </p:cNvPr>
              <p:cNvSpPr txBox="1"/>
              <p:nvPr/>
            </p:nvSpPr>
            <p:spPr>
              <a:xfrm>
                <a:off x="2856848" y="4575383"/>
                <a:ext cx="8199376" cy="175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𝑝𝑟𝑒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𝑜𝑠𝑡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JP" sz="24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JP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85FCE-A295-FF6A-FB0B-50513A01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48" y="4575383"/>
                <a:ext cx="8199376" cy="1757148"/>
              </a:xfrm>
              <a:prstGeom prst="rect">
                <a:avLst/>
              </a:prstGeom>
              <a:blipFill>
                <a:blip r:embed="rId4"/>
                <a:stretch>
                  <a:fillRect l="-31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19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A1C9-4B75-B01D-2956-B64B3F5E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Fixed-Point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6833B-6E9D-D70B-F6D3-8FF21AE5E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JP" dirty="0"/>
                  <a:t>Synaptic weights are quantized to 8-bit fixed-point</a:t>
                </a:r>
              </a:p>
              <a:p>
                <a:pPr lvl="1"/>
                <a:r>
                  <a:rPr lang="en-JP" dirty="0"/>
                  <a:t>All weights are p</a:t>
                </a:r>
                <a:r>
                  <a:rPr lang="en-US" dirty="0"/>
                  <a:t>o</a:t>
                </a:r>
                <a:r>
                  <a:rPr lang="en-JP" dirty="0"/>
                  <a:t>sitive values 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JP" dirty="0"/>
                  <a:t> 0)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  <a:p>
                <a:r>
                  <a:rPr lang="en-JP" dirty="0"/>
                  <a:t>Neuronal computation is conducted with 17-bit fixed-point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6833B-6E9D-D70B-F6D3-8FF21AE5E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83EB6-07CA-1912-6A2B-C5C4BE81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26</a:t>
            </a:fld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A4D20-B406-D138-4AA6-5E3DBBE0C713}"/>
              </a:ext>
            </a:extLst>
          </p:cNvPr>
          <p:cNvSpPr/>
          <p:nvPr/>
        </p:nvSpPr>
        <p:spPr>
          <a:xfrm>
            <a:off x="4174069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462-7DF8-1D9B-8CE0-EE0D150C5CAE}"/>
              </a:ext>
            </a:extLst>
          </p:cNvPr>
          <p:cNvSpPr txBox="1"/>
          <p:nvPr/>
        </p:nvSpPr>
        <p:spPr>
          <a:xfrm>
            <a:off x="5319886" y="2613568"/>
            <a:ext cx="77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8-bit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F7B823C-B5FB-759D-D9A4-8FC230D0B575}"/>
              </a:ext>
            </a:extLst>
          </p:cNvPr>
          <p:cNvSpPr/>
          <p:nvPr/>
        </p:nvSpPr>
        <p:spPr>
          <a:xfrm rot="16200000">
            <a:off x="5594789" y="2173272"/>
            <a:ext cx="229131" cy="307057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DF371-7263-2D0B-FA00-EEF8F4FDBBA2}"/>
              </a:ext>
            </a:extLst>
          </p:cNvPr>
          <p:cNvSpPr txBox="1"/>
          <p:nvPr/>
        </p:nvSpPr>
        <p:spPr>
          <a:xfrm>
            <a:off x="4941711" y="3786337"/>
            <a:ext cx="366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Fractional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DECB9-BF73-55D1-AC78-F5799882EAB1}"/>
              </a:ext>
            </a:extLst>
          </p:cNvPr>
          <p:cNvSpPr/>
          <p:nvPr/>
        </p:nvSpPr>
        <p:spPr>
          <a:xfrm>
            <a:off x="4557890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19CEF4-BBA4-5953-5615-58467FE698F2}"/>
              </a:ext>
            </a:extLst>
          </p:cNvPr>
          <p:cNvSpPr/>
          <p:nvPr/>
        </p:nvSpPr>
        <p:spPr>
          <a:xfrm>
            <a:off x="4941711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BCC1D-B8B7-A972-FF99-16E4A49CDBCF}"/>
              </a:ext>
            </a:extLst>
          </p:cNvPr>
          <p:cNvSpPr/>
          <p:nvPr/>
        </p:nvSpPr>
        <p:spPr>
          <a:xfrm>
            <a:off x="5325532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B9B4AA-AA05-DA4F-15B6-06BA0BA58B84}"/>
              </a:ext>
            </a:extLst>
          </p:cNvPr>
          <p:cNvSpPr/>
          <p:nvPr/>
        </p:nvSpPr>
        <p:spPr>
          <a:xfrm>
            <a:off x="5709353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5623B-AFEA-AAC7-49F8-CB7B87787BB6}"/>
              </a:ext>
            </a:extLst>
          </p:cNvPr>
          <p:cNvSpPr/>
          <p:nvPr/>
        </p:nvSpPr>
        <p:spPr>
          <a:xfrm>
            <a:off x="6093174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AC5025-C8CD-CA98-BEC0-93C21118409E}"/>
              </a:ext>
            </a:extLst>
          </p:cNvPr>
          <p:cNvSpPr/>
          <p:nvPr/>
        </p:nvSpPr>
        <p:spPr>
          <a:xfrm>
            <a:off x="6476995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F7490-2591-05B1-015D-48E62196530B}"/>
              </a:ext>
            </a:extLst>
          </p:cNvPr>
          <p:cNvSpPr/>
          <p:nvPr/>
        </p:nvSpPr>
        <p:spPr>
          <a:xfrm>
            <a:off x="6860816" y="3075233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C579D-BE70-05B1-BC47-7B3B38CBD436}"/>
              </a:ext>
            </a:extLst>
          </p:cNvPr>
          <p:cNvSpPr txBox="1"/>
          <p:nvPr/>
        </p:nvSpPr>
        <p:spPr>
          <a:xfrm>
            <a:off x="1586089" y="3047096"/>
            <a:ext cx="366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e.g., 0.296875    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EF1E4-292C-7D01-010B-5F3C19514A36}"/>
              </a:ext>
            </a:extLst>
          </p:cNvPr>
          <p:cNvSpPr/>
          <p:nvPr/>
        </p:nvSpPr>
        <p:spPr>
          <a:xfrm>
            <a:off x="4554591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E8076-791D-53A1-9CAE-3ECD558E4C0C}"/>
              </a:ext>
            </a:extLst>
          </p:cNvPr>
          <p:cNvSpPr txBox="1"/>
          <p:nvPr/>
        </p:nvSpPr>
        <p:spPr>
          <a:xfrm>
            <a:off x="5700408" y="4674706"/>
            <a:ext cx="77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8-bit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9A526C7-CA30-6F75-BAA6-22F88D5219C9}"/>
              </a:ext>
            </a:extLst>
          </p:cNvPr>
          <p:cNvSpPr/>
          <p:nvPr/>
        </p:nvSpPr>
        <p:spPr>
          <a:xfrm rot="16200000">
            <a:off x="5975311" y="4234410"/>
            <a:ext cx="229131" cy="307057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BFF43-ACC4-5D8D-DA7E-24F62076249A}"/>
              </a:ext>
            </a:extLst>
          </p:cNvPr>
          <p:cNvSpPr txBox="1"/>
          <p:nvPr/>
        </p:nvSpPr>
        <p:spPr>
          <a:xfrm>
            <a:off x="5523781" y="5811869"/>
            <a:ext cx="282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Integer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D449A-5588-2B9C-12B0-F06EEA7FF268}"/>
              </a:ext>
            </a:extLst>
          </p:cNvPr>
          <p:cNvSpPr/>
          <p:nvPr/>
        </p:nvSpPr>
        <p:spPr>
          <a:xfrm>
            <a:off x="4938412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48C004-C0A4-35AD-AA07-0CE10C55CF4E}"/>
              </a:ext>
            </a:extLst>
          </p:cNvPr>
          <p:cNvSpPr/>
          <p:nvPr/>
        </p:nvSpPr>
        <p:spPr>
          <a:xfrm>
            <a:off x="5322233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0C5D06-17D9-73AC-D50A-0C4CFD93D5D0}"/>
              </a:ext>
            </a:extLst>
          </p:cNvPr>
          <p:cNvSpPr/>
          <p:nvPr/>
        </p:nvSpPr>
        <p:spPr>
          <a:xfrm>
            <a:off x="5706054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F8220-9068-906E-486F-3B17FE866964}"/>
              </a:ext>
            </a:extLst>
          </p:cNvPr>
          <p:cNvSpPr/>
          <p:nvPr/>
        </p:nvSpPr>
        <p:spPr>
          <a:xfrm>
            <a:off x="6089875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FFBE84-5E47-9CCE-F445-BD26FBBACFFA}"/>
              </a:ext>
            </a:extLst>
          </p:cNvPr>
          <p:cNvSpPr/>
          <p:nvPr/>
        </p:nvSpPr>
        <p:spPr>
          <a:xfrm>
            <a:off x="6473696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55526A-E7ED-57BD-5B54-32365E803462}"/>
              </a:ext>
            </a:extLst>
          </p:cNvPr>
          <p:cNvSpPr/>
          <p:nvPr/>
        </p:nvSpPr>
        <p:spPr>
          <a:xfrm>
            <a:off x="6857517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60B441-F499-09ED-13AC-7F7FFDB33AE0}"/>
              </a:ext>
            </a:extLst>
          </p:cNvPr>
          <p:cNvSpPr/>
          <p:nvPr/>
        </p:nvSpPr>
        <p:spPr>
          <a:xfrm>
            <a:off x="7241338" y="5136371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ED0D06-A972-335D-1367-7B31C3A796E4}"/>
              </a:ext>
            </a:extLst>
          </p:cNvPr>
          <p:cNvSpPr txBox="1"/>
          <p:nvPr/>
        </p:nvSpPr>
        <p:spPr>
          <a:xfrm>
            <a:off x="1586089" y="5109495"/>
            <a:ext cx="259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e.g., -6.296875    =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D3E342-6D79-25E3-B43A-97BE66208AC3}"/>
              </a:ext>
            </a:extLst>
          </p:cNvPr>
          <p:cNvSpPr/>
          <p:nvPr/>
        </p:nvSpPr>
        <p:spPr>
          <a:xfrm>
            <a:off x="7625159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E48A5F-E03E-76F6-FAB6-6F3D1EECA3C2}"/>
              </a:ext>
            </a:extLst>
          </p:cNvPr>
          <p:cNvSpPr txBox="1"/>
          <p:nvPr/>
        </p:nvSpPr>
        <p:spPr>
          <a:xfrm>
            <a:off x="8783147" y="4671175"/>
            <a:ext cx="77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8-bit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C829BBE1-F5BF-5290-BB11-6773C02CC697}"/>
              </a:ext>
            </a:extLst>
          </p:cNvPr>
          <p:cNvSpPr/>
          <p:nvPr/>
        </p:nvSpPr>
        <p:spPr>
          <a:xfrm rot="16200000">
            <a:off x="9058049" y="4233149"/>
            <a:ext cx="229131" cy="307057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2A7F3-9E2A-1E30-00DB-5793B41D8EC1}"/>
              </a:ext>
            </a:extLst>
          </p:cNvPr>
          <p:cNvSpPr txBox="1"/>
          <p:nvPr/>
        </p:nvSpPr>
        <p:spPr>
          <a:xfrm>
            <a:off x="8405755" y="5820322"/>
            <a:ext cx="178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Fractional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2B83F7-B13A-D8BA-AE5E-D41CA2962AF8}"/>
              </a:ext>
            </a:extLst>
          </p:cNvPr>
          <p:cNvSpPr/>
          <p:nvPr/>
        </p:nvSpPr>
        <p:spPr>
          <a:xfrm>
            <a:off x="8008980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83C0B0-FE87-CEF0-08F7-32CFCE36F04E}"/>
              </a:ext>
            </a:extLst>
          </p:cNvPr>
          <p:cNvSpPr/>
          <p:nvPr/>
        </p:nvSpPr>
        <p:spPr>
          <a:xfrm>
            <a:off x="8392801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50F22D-155A-4082-49C9-052A1EDA1E59}"/>
              </a:ext>
            </a:extLst>
          </p:cNvPr>
          <p:cNvSpPr/>
          <p:nvPr/>
        </p:nvSpPr>
        <p:spPr>
          <a:xfrm>
            <a:off x="8776622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66EFF1-0DD0-2F07-AA19-36A0614ACC7A}"/>
              </a:ext>
            </a:extLst>
          </p:cNvPr>
          <p:cNvSpPr/>
          <p:nvPr/>
        </p:nvSpPr>
        <p:spPr>
          <a:xfrm>
            <a:off x="9160443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352BA3-DA6D-C85A-A8FF-B894A2A5E5C2}"/>
              </a:ext>
            </a:extLst>
          </p:cNvPr>
          <p:cNvSpPr/>
          <p:nvPr/>
        </p:nvSpPr>
        <p:spPr>
          <a:xfrm>
            <a:off x="9544264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43C62A-99F9-2996-CE0F-F6CD6420ACEF}"/>
              </a:ext>
            </a:extLst>
          </p:cNvPr>
          <p:cNvSpPr/>
          <p:nvPr/>
        </p:nvSpPr>
        <p:spPr>
          <a:xfrm>
            <a:off x="9928085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2F6D581-ECF9-FE1F-C72C-2AD79303D812}"/>
              </a:ext>
            </a:extLst>
          </p:cNvPr>
          <p:cNvSpPr/>
          <p:nvPr/>
        </p:nvSpPr>
        <p:spPr>
          <a:xfrm>
            <a:off x="10311906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1CD21F-B3B1-482A-0C9E-E79829C0A7F3}"/>
              </a:ext>
            </a:extLst>
          </p:cNvPr>
          <p:cNvSpPr/>
          <p:nvPr/>
        </p:nvSpPr>
        <p:spPr>
          <a:xfrm>
            <a:off x="4174069" y="5135110"/>
            <a:ext cx="383821" cy="383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DAB98A-D730-5B71-04F6-5A953211F64B}"/>
              </a:ext>
            </a:extLst>
          </p:cNvPr>
          <p:cNvSpPr txBox="1"/>
          <p:nvPr/>
        </p:nvSpPr>
        <p:spPr>
          <a:xfrm>
            <a:off x="4016287" y="5809203"/>
            <a:ext cx="87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sign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2909A3E-9FF3-6827-AD83-BF8F41F967E6}"/>
              </a:ext>
            </a:extLst>
          </p:cNvPr>
          <p:cNvSpPr/>
          <p:nvPr/>
        </p:nvSpPr>
        <p:spPr>
          <a:xfrm rot="16200000">
            <a:off x="4249736" y="5579046"/>
            <a:ext cx="224085" cy="38382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BFDDF7-3B8C-4328-4561-DD705B63889F}"/>
              </a:ext>
            </a:extLst>
          </p:cNvPr>
          <p:cNvSpPr txBox="1"/>
          <p:nvPr/>
        </p:nvSpPr>
        <p:spPr>
          <a:xfrm>
            <a:off x="3980986" y="4671175"/>
            <a:ext cx="77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1-bit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694432-D17C-529F-0441-723003EAEFDC}"/>
              </a:ext>
            </a:extLst>
          </p:cNvPr>
          <p:cNvCxnSpPr>
            <a:cxnSpLocks/>
          </p:cNvCxnSpPr>
          <p:nvPr/>
        </p:nvCxnSpPr>
        <p:spPr>
          <a:xfrm flipV="1">
            <a:off x="7637329" y="5809203"/>
            <a:ext cx="0" cy="3677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A6CDF81-5871-6FFF-83FD-F0539D49FC4F}"/>
              </a:ext>
            </a:extLst>
          </p:cNvPr>
          <p:cNvSpPr txBox="1"/>
          <p:nvPr/>
        </p:nvSpPr>
        <p:spPr>
          <a:xfrm>
            <a:off x="6802045" y="6125517"/>
            <a:ext cx="178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Radix Point</a:t>
            </a:r>
          </a:p>
        </p:txBody>
      </p:sp>
    </p:spTree>
    <p:extLst>
      <p:ext uri="{BB962C8B-B14F-4D97-AF65-F5344CB8AC3E}">
        <p14:creationId xmlns:p14="http://schemas.microsoft.com/office/powerpoint/2010/main" val="258505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4184-E84E-66F5-4CEF-6C57588B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Spiking Neural Net.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5051-F74C-0E4D-5318-6A20C1BE3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Composed of two layers</a:t>
            </a:r>
          </a:p>
          <a:p>
            <a:pPr lvl="1"/>
            <a:r>
              <a:rPr lang="en-JP" dirty="0"/>
              <a:t>Input layer</a:t>
            </a:r>
          </a:p>
          <a:p>
            <a:pPr lvl="2"/>
            <a:r>
              <a:rPr lang="en-JP" sz="2400" dirty="0"/>
              <a:t>Equal to input image size </a:t>
            </a:r>
            <a:br>
              <a:rPr lang="en-JP" sz="2400" dirty="0"/>
            </a:br>
            <a:r>
              <a:rPr lang="en-JP" sz="2400" dirty="0"/>
              <a:t>(= 784 neurons for MNIST)</a:t>
            </a:r>
          </a:p>
          <a:p>
            <a:pPr lvl="1"/>
            <a:r>
              <a:rPr lang="en-JP" dirty="0"/>
              <a:t>Output layer (Excitatory layer)</a:t>
            </a:r>
          </a:p>
          <a:p>
            <a:pPr lvl="2"/>
            <a:r>
              <a:rPr lang="en-JP" sz="2400" dirty="0"/>
              <a:t>400, 1600, 6400 neurons</a:t>
            </a:r>
          </a:p>
          <a:p>
            <a:pPr lvl="2"/>
            <a:r>
              <a:rPr lang="en-JP" sz="2400" dirty="0"/>
              <a:t>Accurate or Approx. neurons</a:t>
            </a:r>
          </a:p>
          <a:p>
            <a:pPr marL="914400" lvl="2" indent="0">
              <a:buNone/>
            </a:pPr>
            <a:endParaRPr lang="en-JP" sz="2400" dirty="0"/>
          </a:p>
          <a:p>
            <a:r>
              <a:rPr lang="en-JP" dirty="0"/>
              <a:t>Inhibitory Connections</a:t>
            </a:r>
          </a:p>
          <a:p>
            <a:pPr lvl="1"/>
            <a:r>
              <a:rPr lang="en-JP" dirty="0"/>
              <a:t>Fixed negative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14F77-CB9F-4C45-E91B-14A60408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27</a:t>
            </a:fld>
            <a:endParaRPr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85F22-0A54-1BDB-1344-7144260D8A00}"/>
              </a:ext>
            </a:extLst>
          </p:cNvPr>
          <p:cNvSpPr/>
          <p:nvPr/>
        </p:nvSpPr>
        <p:spPr>
          <a:xfrm>
            <a:off x="6959064" y="2930735"/>
            <a:ext cx="3080083" cy="53901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>
                <a:solidFill>
                  <a:srgbClr val="FF0000"/>
                </a:solidFill>
              </a:rPr>
              <a:t>Input (28 x 28)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9B3F5-A5D3-7884-50D9-790959A13DF1}"/>
              </a:ext>
            </a:extLst>
          </p:cNvPr>
          <p:cNvSpPr/>
          <p:nvPr/>
        </p:nvSpPr>
        <p:spPr>
          <a:xfrm>
            <a:off x="6578862" y="4159901"/>
            <a:ext cx="3840483" cy="53901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2400" dirty="0">
                <a:solidFill>
                  <a:srgbClr val="0070C0"/>
                </a:solidFill>
              </a:rPr>
              <a:t>Output (Acc. </a:t>
            </a:r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JP" sz="2400" dirty="0">
                <a:solidFill>
                  <a:srgbClr val="0070C0"/>
                </a:solidFill>
              </a:rPr>
              <a:t>r Approx.)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9993960-B9AB-5461-923D-2827B0DA509B}"/>
              </a:ext>
            </a:extLst>
          </p:cNvPr>
          <p:cNvSpPr/>
          <p:nvPr/>
        </p:nvSpPr>
        <p:spPr>
          <a:xfrm>
            <a:off x="8290152" y="3534094"/>
            <a:ext cx="372586" cy="574246"/>
          </a:xfrm>
          <a:prstGeom prst="downArrow">
            <a:avLst>
              <a:gd name="adj1" fmla="val 50000"/>
              <a:gd name="adj2" fmla="val 705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33AE7182-419E-F7F7-76D9-D0EC8AE75ECC}"/>
              </a:ext>
            </a:extLst>
          </p:cNvPr>
          <p:cNvSpPr/>
          <p:nvPr/>
        </p:nvSpPr>
        <p:spPr>
          <a:xfrm rot="10800000">
            <a:off x="7450755" y="4774581"/>
            <a:ext cx="1761423" cy="846330"/>
          </a:xfrm>
          <a:prstGeom prst="uturnArrow">
            <a:avLst>
              <a:gd name="adj1" fmla="val 25000"/>
              <a:gd name="adj2" fmla="val 23809"/>
              <a:gd name="adj3" fmla="val 38095"/>
              <a:gd name="adj4" fmla="val 43750"/>
              <a:gd name="adj5" fmla="val 923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65964-481F-138A-4EEC-C702E67FA0FB}"/>
              </a:ext>
            </a:extLst>
          </p:cNvPr>
          <p:cNvSpPr txBox="1"/>
          <p:nvPr/>
        </p:nvSpPr>
        <p:spPr>
          <a:xfrm>
            <a:off x="6959063" y="5715298"/>
            <a:ext cx="308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Inhibitory Connections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807BD9-431F-9416-0657-AE7FD27A5847}"/>
                  </a:ext>
                </a:extLst>
              </p:cNvPr>
              <p:cNvSpPr txBox="1"/>
              <p:nvPr/>
            </p:nvSpPr>
            <p:spPr>
              <a:xfrm>
                <a:off x="8872826" y="3573893"/>
                <a:ext cx="213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dirty="0"/>
                  <a:t>(weights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JP" sz="2400" dirty="0"/>
                  <a:t> 0)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807BD9-431F-9416-0657-AE7FD27A5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26" y="3573893"/>
                <a:ext cx="2131999" cy="461665"/>
              </a:xfrm>
              <a:prstGeom prst="rect">
                <a:avLst/>
              </a:prstGeom>
              <a:blipFill>
                <a:blip r:embed="rId2"/>
                <a:stretch>
                  <a:fillRect l="-4142" t="-8108" b="-2973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23393-7280-7F66-C057-B4FC91CD4561}"/>
                  </a:ext>
                </a:extLst>
              </p:cNvPr>
              <p:cNvSpPr txBox="1"/>
              <p:nvPr/>
            </p:nvSpPr>
            <p:spPr>
              <a:xfrm>
                <a:off x="9245062" y="5013080"/>
                <a:ext cx="20068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dirty="0"/>
                  <a:t>(weights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JP" sz="2400" dirty="0"/>
                  <a:t> 0)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C23393-7280-7F66-C057-B4FC91CD4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2" y="5013080"/>
                <a:ext cx="2006871" cy="461665"/>
              </a:xfrm>
              <a:prstGeom prst="rect">
                <a:avLst/>
              </a:prstGeom>
              <a:blipFill>
                <a:blip r:embed="rId3"/>
                <a:stretch>
                  <a:fillRect l="-5031" t="-7895" b="-2894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758892C-25AD-BDA4-B1A5-2F070221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561" y="1523860"/>
            <a:ext cx="701767" cy="701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DC65B8-C192-39CF-E4A5-12520287663D}"/>
              </a:ext>
            </a:extLst>
          </p:cNvPr>
          <p:cNvSpPr txBox="1"/>
          <p:nvPr/>
        </p:nvSpPr>
        <p:spPr>
          <a:xfrm>
            <a:off x="8831982" y="1679192"/>
            <a:ext cx="241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Encoded Images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2E58AEA2-2443-936C-399A-A93B251A2767}"/>
              </a:ext>
            </a:extLst>
          </p:cNvPr>
          <p:cNvSpPr/>
          <p:nvPr/>
        </p:nvSpPr>
        <p:spPr>
          <a:xfrm>
            <a:off x="8312810" y="2300069"/>
            <a:ext cx="372586" cy="574246"/>
          </a:xfrm>
          <a:prstGeom prst="downArrow">
            <a:avLst>
              <a:gd name="adj1" fmla="val 50000"/>
              <a:gd name="adj2" fmla="val 705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8AD1B6-D109-BC28-D925-EA8B32D6DDA2}"/>
              </a:ext>
            </a:extLst>
          </p:cNvPr>
          <p:cNvCxnSpPr>
            <a:cxnSpLocks/>
          </p:cNvCxnSpPr>
          <p:nvPr/>
        </p:nvCxnSpPr>
        <p:spPr>
          <a:xfrm>
            <a:off x="6928620" y="3968743"/>
            <a:ext cx="863063" cy="6132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A4AC30-8ED2-6C3A-43AE-46EB7F59EE48}"/>
              </a:ext>
            </a:extLst>
          </p:cNvPr>
          <p:cNvCxnSpPr>
            <a:cxnSpLocks/>
          </p:cNvCxnSpPr>
          <p:nvPr/>
        </p:nvCxnSpPr>
        <p:spPr>
          <a:xfrm>
            <a:off x="7283221" y="3739338"/>
            <a:ext cx="0" cy="2294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C28814-531B-D5E1-F8DE-984174027605}"/>
              </a:ext>
            </a:extLst>
          </p:cNvPr>
          <p:cNvCxnSpPr>
            <a:cxnSpLocks/>
          </p:cNvCxnSpPr>
          <p:nvPr/>
        </p:nvCxnSpPr>
        <p:spPr>
          <a:xfrm>
            <a:off x="7502998" y="3739338"/>
            <a:ext cx="0" cy="2294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028C8B-735A-8625-EB2B-5672482D7BB1}"/>
              </a:ext>
            </a:extLst>
          </p:cNvPr>
          <p:cNvSpPr txBox="1"/>
          <p:nvPr/>
        </p:nvSpPr>
        <p:spPr>
          <a:xfrm>
            <a:off x="7790183" y="3737910"/>
            <a:ext cx="108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1725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022C-7D0E-0971-FB14-B064CE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B5BA-4A58-A52A-A28B-8186796E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Introduction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Biological Neuron Model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Evaluation Methodology &amp; Result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B3523-625F-A8C5-D5C7-D38B601D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9158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0387-38D1-5956-2781-80A8B1AE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EEA1-C875-27AF-DE52-5FEDB51A0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6127"/>
            <a:ext cx="4539712" cy="1881588"/>
          </a:xfrm>
        </p:spPr>
        <p:txBody>
          <a:bodyPr>
            <a:normAutofit/>
          </a:bodyPr>
          <a:lstStyle/>
          <a:p>
            <a:r>
              <a:rPr lang="en-JP" dirty="0"/>
              <a:t>Biological neuron model</a:t>
            </a:r>
          </a:p>
          <a:p>
            <a:pPr lvl="1"/>
            <a:r>
              <a:rPr lang="en-JP" dirty="0">
                <a:solidFill>
                  <a:schemeClr val="accent1"/>
                </a:solidFill>
              </a:rPr>
              <a:t>Spiking behav</a:t>
            </a:r>
            <a:r>
              <a:rPr lang="en-US" dirty="0">
                <a:solidFill>
                  <a:schemeClr val="accent1"/>
                </a:solidFill>
              </a:rPr>
              <a:t>io</a:t>
            </a:r>
            <a:r>
              <a:rPr lang="en-JP" dirty="0">
                <a:solidFill>
                  <a:schemeClr val="accent1"/>
                </a:solidFill>
              </a:rPr>
              <a:t>r</a:t>
            </a:r>
            <a:endParaRPr lang="en-JP" dirty="0">
              <a:solidFill>
                <a:srgbClr val="FF0000"/>
              </a:solidFill>
            </a:endParaRPr>
          </a:p>
          <a:p>
            <a:pPr lvl="1"/>
            <a:r>
              <a:rPr lang="en-JP" dirty="0">
                <a:solidFill>
                  <a:srgbClr val="FF0000"/>
                </a:solidFill>
              </a:rPr>
              <a:t>Many hardware resources</a:t>
            </a:r>
          </a:p>
          <a:p>
            <a:pPr lvl="1"/>
            <a:r>
              <a:rPr lang="en-JP" dirty="0">
                <a:solidFill>
                  <a:srgbClr val="FF0000"/>
                </a:solidFill>
              </a:rPr>
              <a:t>High-power consumption</a:t>
            </a:r>
          </a:p>
          <a:p>
            <a:pPr marL="457200" lvl="1" indent="0">
              <a:buNone/>
            </a:pPr>
            <a:endParaRPr lang="en-JP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702D56-BA6C-4998-F32C-5C8B056AB4EB}"/>
              </a:ext>
            </a:extLst>
          </p:cNvPr>
          <p:cNvSpPr txBox="1">
            <a:spLocks/>
          </p:cNvSpPr>
          <p:nvPr/>
        </p:nvSpPr>
        <p:spPr>
          <a:xfrm>
            <a:off x="6631729" y="4966071"/>
            <a:ext cx="5357243" cy="200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Large-scale Spiking Neural Net.</a:t>
            </a:r>
          </a:p>
          <a:p>
            <a:pPr lvl="1"/>
            <a:r>
              <a:rPr lang="en-JP" dirty="0">
                <a:solidFill>
                  <a:schemeClr val="accent1"/>
                </a:solidFill>
              </a:rPr>
              <a:t>Complex tasks</a:t>
            </a:r>
          </a:p>
          <a:p>
            <a:pPr lvl="1"/>
            <a:r>
              <a:rPr lang="en-JP" dirty="0">
                <a:solidFill>
                  <a:schemeClr val="accent1"/>
                </a:solidFill>
              </a:rPr>
              <a:t>Noise resilience</a:t>
            </a:r>
          </a:p>
          <a:p>
            <a:pPr lvl="1"/>
            <a:r>
              <a:rPr lang="en-JP" dirty="0">
                <a:solidFill>
                  <a:srgbClr val="FF0000"/>
                </a:solidFill>
              </a:rPr>
              <a:t>Many neurons</a:t>
            </a:r>
            <a:endParaRPr lang="en-JP" dirty="0">
              <a:solidFill>
                <a:schemeClr val="accent1"/>
              </a:solidFill>
            </a:endParaRPr>
          </a:p>
          <a:p>
            <a:pPr lvl="1"/>
            <a:endParaRPr lang="en-JP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3123BD5-E890-F2AE-17B6-5E5E9BB5C59E}"/>
              </a:ext>
            </a:extLst>
          </p:cNvPr>
          <p:cNvGrpSpPr/>
          <p:nvPr/>
        </p:nvGrpSpPr>
        <p:grpSpPr>
          <a:xfrm>
            <a:off x="6993500" y="1301272"/>
            <a:ext cx="4330630" cy="3319002"/>
            <a:chOff x="7064267" y="1162036"/>
            <a:chExt cx="4442800" cy="33109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08031D0-5AF7-3038-894F-7B8662095CC6}"/>
                </a:ext>
              </a:extLst>
            </p:cNvPr>
            <p:cNvSpPr/>
            <p:nvPr/>
          </p:nvSpPr>
          <p:spPr>
            <a:xfrm>
              <a:off x="7378262" y="2238703"/>
              <a:ext cx="273269" cy="27326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2AAC18-77F9-24EE-3967-94C6C92FECED}"/>
                </a:ext>
              </a:extLst>
            </p:cNvPr>
            <p:cNvSpPr/>
            <p:nvPr/>
          </p:nvSpPr>
          <p:spPr>
            <a:xfrm>
              <a:off x="7378262" y="2712682"/>
              <a:ext cx="273269" cy="27326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33BE78-F3DE-F75B-2629-8C4C1058BD60}"/>
                </a:ext>
              </a:extLst>
            </p:cNvPr>
            <p:cNvSpPr/>
            <p:nvPr/>
          </p:nvSpPr>
          <p:spPr>
            <a:xfrm>
              <a:off x="7378260" y="3778306"/>
              <a:ext cx="273269" cy="27326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B6F335-D1A9-2A33-15A6-7D4B5585288A}"/>
                </a:ext>
              </a:extLst>
            </p:cNvPr>
            <p:cNvSpPr txBox="1"/>
            <p:nvPr/>
          </p:nvSpPr>
          <p:spPr>
            <a:xfrm rot="5400000">
              <a:off x="7271473" y="3246569"/>
              <a:ext cx="582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/>
                <a:t>……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E60DA1-4E1D-871C-C966-AA215B14D740}"/>
                </a:ext>
              </a:extLst>
            </p:cNvPr>
            <p:cNvSpPr/>
            <p:nvPr/>
          </p:nvSpPr>
          <p:spPr>
            <a:xfrm>
              <a:off x="8348064" y="1652751"/>
              <a:ext cx="273269" cy="273269"/>
            </a:xfrm>
            <a:prstGeom prst="ellipse">
              <a:avLst/>
            </a:prstGeom>
            <a:solidFill>
              <a:srgbClr val="CBABED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E65A4F-BC1E-1D27-500E-904123C81A15}"/>
                </a:ext>
              </a:extLst>
            </p:cNvPr>
            <p:cNvSpPr/>
            <p:nvPr/>
          </p:nvSpPr>
          <p:spPr>
            <a:xfrm>
              <a:off x="8348064" y="2126730"/>
              <a:ext cx="273269" cy="273269"/>
            </a:xfrm>
            <a:prstGeom prst="ellipse">
              <a:avLst/>
            </a:prstGeom>
            <a:solidFill>
              <a:srgbClr val="CBABED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AE4B3C-5CE2-EEC8-B9B8-3FF27077B202}"/>
                </a:ext>
              </a:extLst>
            </p:cNvPr>
            <p:cNvSpPr/>
            <p:nvPr/>
          </p:nvSpPr>
          <p:spPr>
            <a:xfrm>
              <a:off x="8348063" y="4199709"/>
              <a:ext cx="273269" cy="273269"/>
            </a:xfrm>
            <a:prstGeom prst="ellipse">
              <a:avLst/>
            </a:prstGeom>
            <a:solidFill>
              <a:srgbClr val="CBABED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3CC543-A328-2909-F476-B5061FDCED6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7651529" y="1789386"/>
              <a:ext cx="696535" cy="50338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33E432-5FED-DFE3-51D0-BF6FC2F2B257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7651531" y="1789386"/>
              <a:ext cx="696533" cy="10599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0F0E76-EB7F-79B1-8537-2912C094BBF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7651529" y="1789386"/>
              <a:ext cx="696535" cy="212555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75C0AC-1C21-5EB4-8492-76110AD9641D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 flipV="1">
              <a:off x="7651531" y="2263365"/>
              <a:ext cx="696533" cy="11197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4B429A-31B8-C8FB-5779-4520AE429520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7651531" y="2375338"/>
              <a:ext cx="696532" cy="19610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4AF7DA-A637-4268-4AC5-29FD3690F93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7651531" y="2263365"/>
              <a:ext cx="696533" cy="5859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3483AD8-CBAE-3F14-2FEC-7E3C42DA1DE7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7651529" y="2263365"/>
              <a:ext cx="696535" cy="165157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71B4EBC-501C-CFEB-E1CA-31486C3DB6F6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7651529" y="3914941"/>
              <a:ext cx="696534" cy="42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ADDD532-8B99-C870-DA69-EFBB9E89BA9F}"/>
                </a:ext>
              </a:extLst>
            </p:cNvPr>
            <p:cNvCxnSpPr>
              <a:cxnSpLocks/>
              <a:stCxn id="12" idx="2"/>
              <a:endCxn id="6" idx="6"/>
            </p:cNvCxnSpPr>
            <p:nvPr/>
          </p:nvCxnSpPr>
          <p:spPr>
            <a:xfrm flipH="1" flipV="1">
              <a:off x="7651531" y="2849317"/>
              <a:ext cx="696532" cy="148702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AA8B2E-8B2E-EE97-F34F-7D7927070A68}"/>
                </a:ext>
              </a:extLst>
            </p:cNvPr>
            <p:cNvSpPr txBox="1"/>
            <p:nvPr/>
          </p:nvSpPr>
          <p:spPr>
            <a:xfrm>
              <a:off x="8910257" y="1741354"/>
              <a:ext cx="53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/>
                <a:t>……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4B7EF6-A2CC-F0D5-B1E1-DCEDE8CB215E}"/>
                </a:ext>
              </a:extLst>
            </p:cNvPr>
            <p:cNvSpPr txBox="1"/>
            <p:nvPr/>
          </p:nvSpPr>
          <p:spPr>
            <a:xfrm>
              <a:off x="8910256" y="3778306"/>
              <a:ext cx="53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/>
                <a:t>……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EFD7D8E-4A29-26F3-33A2-9CA9CB787C15}"/>
                </a:ext>
              </a:extLst>
            </p:cNvPr>
            <p:cNvGrpSpPr/>
            <p:nvPr/>
          </p:nvGrpSpPr>
          <p:grpSpPr>
            <a:xfrm rot="10800000">
              <a:off x="9529760" y="1652751"/>
              <a:ext cx="1341278" cy="2820227"/>
              <a:chOff x="7528520" y="1805151"/>
              <a:chExt cx="1341278" cy="2820227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959E72E-E343-61A4-F103-A4B4FB51F1AC}"/>
                  </a:ext>
                </a:extLst>
              </p:cNvPr>
              <p:cNvSpPr/>
              <p:nvPr/>
            </p:nvSpPr>
            <p:spPr>
              <a:xfrm>
                <a:off x="7530662" y="2225289"/>
                <a:ext cx="273269" cy="2732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16A56D0-115F-B50E-68B3-BCE1ECC07B72}"/>
                  </a:ext>
                </a:extLst>
              </p:cNvPr>
              <p:cNvSpPr/>
              <p:nvPr/>
            </p:nvSpPr>
            <p:spPr>
              <a:xfrm>
                <a:off x="7530662" y="2686553"/>
                <a:ext cx="273269" cy="2732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3697C-0BCC-B57F-8EA1-D297022F4513}"/>
                  </a:ext>
                </a:extLst>
              </p:cNvPr>
              <p:cNvSpPr/>
              <p:nvPr/>
            </p:nvSpPr>
            <p:spPr>
              <a:xfrm>
                <a:off x="7530660" y="3783734"/>
                <a:ext cx="273269" cy="2732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C2E46A-741C-9351-3847-038F26C62B8A}"/>
                  </a:ext>
                </a:extLst>
              </p:cNvPr>
              <p:cNvSpPr txBox="1"/>
              <p:nvPr/>
            </p:nvSpPr>
            <p:spPr>
              <a:xfrm rot="5400000">
                <a:off x="7445172" y="3211162"/>
                <a:ext cx="536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/>
                  <a:t>……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1ABDFA7-4B52-9C20-75F4-59527BE5F4F0}"/>
                  </a:ext>
                </a:extLst>
              </p:cNvPr>
              <p:cNvSpPr/>
              <p:nvPr/>
            </p:nvSpPr>
            <p:spPr>
              <a:xfrm>
                <a:off x="8500464" y="1805151"/>
                <a:ext cx="273269" cy="273269"/>
              </a:xfrm>
              <a:prstGeom prst="ellipse">
                <a:avLst/>
              </a:prstGeom>
              <a:solidFill>
                <a:srgbClr val="CBABED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459252D-7387-41F2-96A9-4AFC2E04E97E}"/>
                  </a:ext>
                </a:extLst>
              </p:cNvPr>
              <p:cNvSpPr/>
              <p:nvPr/>
            </p:nvSpPr>
            <p:spPr>
              <a:xfrm>
                <a:off x="8500464" y="3876612"/>
                <a:ext cx="273269" cy="273269"/>
              </a:xfrm>
              <a:prstGeom prst="ellipse">
                <a:avLst/>
              </a:prstGeom>
              <a:solidFill>
                <a:srgbClr val="CBABED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E99D0D6-3C38-3EA8-CEF8-31185113AB72}"/>
                  </a:ext>
                </a:extLst>
              </p:cNvPr>
              <p:cNvSpPr/>
              <p:nvPr/>
            </p:nvSpPr>
            <p:spPr>
              <a:xfrm>
                <a:off x="8500463" y="4352109"/>
                <a:ext cx="273269" cy="273269"/>
              </a:xfrm>
              <a:prstGeom prst="ellipse">
                <a:avLst/>
              </a:prstGeom>
              <a:solidFill>
                <a:srgbClr val="CBABED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AAAA63-B959-09B0-70A8-E3EE8A476A67}"/>
                  </a:ext>
                </a:extLst>
              </p:cNvPr>
              <p:cNvSpPr txBox="1"/>
              <p:nvPr/>
            </p:nvSpPr>
            <p:spPr>
              <a:xfrm rot="5400000">
                <a:off x="7942377" y="2751569"/>
                <a:ext cx="1485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/>
                  <a:t>......................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67496D-FA18-134B-A311-E7826A46374B}"/>
                  </a:ext>
                </a:extLst>
              </p:cNvPr>
              <p:cNvCxnSpPr>
                <a:cxnSpLocks/>
                <a:endCxn id="74" idx="2"/>
              </p:cNvCxnSpPr>
              <p:nvPr/>
            </p:nvCxnSpPr>
            <p:spPr>
              <a:xfrm flipV="1">
                <a:off x="7803929" y="1941786"/>
                <a:ext cx="696535" cy="5033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044F124-D940-6605-5162-645198F9A4F9}"/>
                  </a:ext>
                </a:extLst>
              </p:cNvPr>
              <p:cNvCxnSpPr>
                <a:cxnSpLocks/>
                <a:stCxn id="71" idx="6"/>
                <a:endCxn id="74" idx="2"/>
              </p:cNvCxnSpPr>
              <p:nvPr/>
            </p:nvCxnSpPr>
            <p:spPr>
              <a:xfrm flipH="1">
                <a:off x="7803931" y="1941786"/>
                <a:ext cx="696533" cy="88140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9FCFD5E-6A31-9F39-A163-394EECD4AABF}"/>
                  </a:ext>
                </a:extLst>
              </p:cNvPr>
              <p:cNvCxnSpPr>
                <a:cxnSpLocks/>
                <a:stCxn id="72" idx="6"/>
                <a:endCxn id="74" idx="2"/>
              </p:cNvCxnSpPr>
              <p:nvPr/>
            </p:nvCxnSpPr>
            <p:spPr>
              <a:xfrm flipH="1">
                <a:off x="7803929" y="1941786"/>
                <a:ext cx="696535" cy="197858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D0D431E-DA1F-55E3-A350-F4DCFBE53A54}"/>
                  </a:ext>
                </a:extLst>
              </p:cNvPr>
              <p:cNvCxnSpPr>
                <a:cxnSpLocks/>
                <a:stCxn id="70" idx="6"/>
                <a:endCxn id="75" idx="2"/>
              </p:cNvCxnSpPr>
              <p:nvPr/>
            </p:nvCxnSpPr>
            <p:spPr>
              <a:xfrm flipH="1" flipV="1">
                <a:off x="7803931" y="2361924"/>
                <a:ext cx="696533" cy="16513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343BB29-2BE8-0A84-CDC2-0691EAB4764B}"/>
                  </a:ext>
                </a:extLst>
              </p:cNvPr>
              <p:cNvCxnSpPr>
                <a:cxnSpLocks/>
                <a:stCxn id="70" idx="6"/>
                <a:endCxn id="76" idx="2"/>
              </p:cNvCxnSpPr>
              <p:nvPr/>
            </p:nvCxnSpPr>
            <p:spPr>
              <a:xfrm flipH="1" flipV="1">
                <a:off x="7803931" y="2361924"/>
                <a:ext cx="696532" cy="212682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EF896D7-25EA-2E1C-4909-A4667E512F60}"/>
                  </a:ext>
                </a:extLst>
              </p:cNvPr>
              <p:cNvCxnSpPr>
                <a:cxnSpLocks/>
                <a:stCxn id="71" idx="6"/>
                <a:endCxn id="75" idx="2"/>
              </p:cNvCxnSpPr>
              <p:nvPr/>
            </p:nvCxnSpPr>
            <p:spPr>
              <a:xfrm flipH="1" flipV="1">
                <a:off x="7803931" y="2823188"/>
                <a:ext cx="696533" cy="119005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FF1A17C-C4DF-FED3-9EF2-924C3BB6DDF1}"/>
                  </a:ext>
                </a:extLst>
              </p:cNvPr>
              <p:cNvCxnSpPr>
                <a:cxnSpLocks/>
                <a:stCxn id="72" idx="6"/>
                <a:endCxn id="75" idx="2"/>
              </p:cNvCxnSpPr>
              <p:nvPr/>
            </p:nvCxnSpPr>
            <p:spPr>
              <a:xfrm flipH="1" flipV="1">
                <a:off x="7803929" y="3920369"/>
                <a:ext cx="696535" cy="9287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BCB019A-CC8D-55A6-E7A9-AFFC63E157C9}"/>
                  </a:ext>
                </a:extLst>
              </p:cNvPr>
              <p:cNvCxnSpPr>
                <a:cxnSpLocks/>
                <a:stCxn id="72" idx="6"/>
                <a:endCxn id="76" idx="2"/>
              </p:cNvCxnSpPr>
              <p:nvPr/>
            </p:nvCxnSpPr>
            <p:spPr>
              <a:xfrm flipH="1" flipV="1">
                <a:off x="7803929" y="3920369"/>
                <a:ext cx="696534" cy="5683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D2FBA23-063B-63F9-48B6-0AF9FD35BD77}"/>
                  </a:ext>
                </a:extLst>
              </p:cNvPr>
              <p:cNvCxnSpPr>
                <a:cxnSpLocks/>
                <a:stCxn id="76" idx="2"/>
                <a:endCxn id="71" idx="6"/>
              </p:cNvCxnSpPr>
              <p:nvPr/>
            </p:nvCxnSpPr>
            <p:spPr>
              <a:xfrm>
                <a:off x="7803931" y="2823188"/>
                <a:ext cx="696532" cy="16655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D6C3D89-BFE0-5C52-0743-B1111FA11A17}"/>
                </a:ext>
              </a:extLst>
            </p:cNvPr>
            <p:cNvSpPr txBox="1"/>
            <p:nvPr/>
          </p:nvSpPr>
          <p:spPr>
            <a:xfrm>
              <a:off x="7064267" y="1556713"/>
              <a:ext cx="893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dirty="0"/>
                <a:t>Input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B87F815-71A0-27DF-6E43-1B9335AB750D}"/>
                </a:ext>
              </a:extLst>
            </p:cNvPr>
            <p:cNvSpPr txBox="1"/>
            <p:nvPr/>
          </p:nvSpPr>
          <p:spPr>
            <a:xfrm>
              <a:off x="8624182" y="1162036"/>
              <a:ext cx="124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dirty="0"/>
                <a:t>Hidden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EE19789-24D2-55B5-FC48-6513E905D24F}"/>
                </a:ext>
              </a:extLst>
            </p:cNvPr>
            <p:cNvSpPr txBox="1"/>
            <p:nvPr/>
          </p:nvSpPr>
          <p:spPr>
            <a:xfrm>
              <a:off x="10266288" y="1551775"/>
              <a:ext cx="124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dirty="0"/>
                <a:t>Output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06BA284-D69F-DDD8-AC6C-171E1B73C53C}"/>
                </a:ext>
              </a:extLst>
            </p:cNvPr>
            <p:cNvSpPr txBox="1"/>
            <p:nvPr/>
          </p:nvSpPr>
          <p:spPr>
            <a:xfrm>
              <a:off x="8905101" y="2770445"/>
              <a:ext cx="53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/>
                <a:t>……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7ADB53-A1C2-D743-22F7-361C21116F4F}"/>
                </a:ext>
              </a:extLst>
            </p:cNvPr>
            <p:cNvSpPr txBox="1"/>
            <p:nvPr/>
          </p:nvSpPr>
          <p:spPr>
            <a:xfrm rot="16200000">
              <a:off x="7684919" y="3132499"/>
              <a:ext cx="148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/>
                <a:t>......................</a:t>
              </a:r>
            </a:p>
          </p:txBody>
        </p:sp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887EB4A6-7C5B-3541-46FC-B39D7896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82" y="1535506"/>
            <a:ext cx="3277705" cy="148710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BC5CD6-5D55-B0F4-E356-B6477149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40" y="3139777"/>
            <a:ext cx="3342190" cy="1434547"/>
          </a:xfrm>
          <a:prstGeom prst="rect">
            <a:avLst/>
          </a:prstGeom>
        </p:spPr>
      </p:pic>
      <p:sp>
        <p:nvSpPr>
          <p:cNvPr id="118" name="Right Arrow 117">
            <a:extLst>
              <a:ext uri="{FF2B5EF4-FFF2-40B4-BE49-F238E27FC236}">
                <a16:creationId xmlns:a16="http://schemas.microsoft.com/office/drawing/2014/main" id="{86C602BD-9D1D-619A-953D-51B19C8772DD}"/>
              </a:ext>
            </a:extLst>
          </p:cNvPr>
          <p:cNvSpPr/>
          <p:nvPr/>
        </p:nvSpPr>
        <p:spPr>
          <a:xfrm>
            <a:off x="5507468" y="3193092"/>
            <a:ext cx="696535" cy="596579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762285-4C6B-8075-54DD-7A2916280AED}"/>
              </a:ext>
            </a:extLst>
          </p:cNvPr>
          <p:cNvSpPr txBox="1"/>
          <p:nvPr/>
        </p:nvSpPr>
        <p:spPr>
          <a:xfrm>
            <a:off x="770831" y="4589183"/>
            <a:ext cx="440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NimbusRomNo9L"/>
              </a:rPr>
              <a:t>[1] E.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NimbusRomNo9L"/>
              </a:rPr>
              <a:t>Izhikevich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NimbusRomNo9L"/>
              </a:rPr>
              <a:t>, “Simple model of spiking neurons,” 2003.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JP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C51A474-4D5F-B722-0F79-AE14B4AD4EF0}"/>
              </a:ext>
            </a:extLst>
          </p:cNvPr>
          <p:cNvSpPr txBox="1"/>
          <p:nvPr/>
        </p:nvSpPr>
        <p:spPr>
          <a:xfrm>
            <a:off x="5141266" y="2614555"/>
            <a:ext cx="181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Combine</a:t>
            </a:r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58B9A6F-E25D-7194-C8D3-BE73FAA4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4</a:t>
            </a:fld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03394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022C-7D0E-0971-FB14-B064CE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B5BA-4A58-A52A-A28B-8186796E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JP" dirty="0"/>
              <a:t>Biological Neuron Model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Proposed Method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Evaluation Methodology &amp; Result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200F-9EEC-2845-5868-5F15D5AE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434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4AA8-018B-7C6F-16E4-042FC4CE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Biological Neuron Model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B79C7-6C40-BE6C-AB32-B5A4D17CF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59619"/>
              </a:xfrm>
            </p:spPr>
            <p:txBody>
              <a:bodyPr>
                <a:normAutofit/>
              </a:bodyPr>
              <a:lstStyle/>
              <a:p>
                <a:r>
                  <a:rPr lang="en-JP" dirty="0"/>
                  <a:t>Izhikevich Neuron Model [1]</a:t>
                </a:r>
              </a:p>
              <a:p>
                <a:pPr lvl="1"/>
                <a:r>
                  <a:rPr lang="en-US" dirty="0"/>
                  <a:t>Various spiking patterns in the biological brain</a:t>
                </a:r>
              </a:p>
              <a:p>
                <a:pPr lvl="1"/>
                <a:r>
                  <a:rPr lang="en-US" dirty="0"/>
                  <a:t>Interdependent </a:t>
                </a:r>
                <a:r>
                  <a:rPr lang="en-US" dirty="0">
                    <a:solidFill>
                      <a:srgbClr val="202124"/>
                    </a:solidFill>
                    <a:highlight>
                      <a:srgbClr val="FFFFFF"/>
                    </a:highlight>
                    <a:latin typeface="Google Sans"/>
                  </a:rPr>
                  <a:t>d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ifferential </a:t>
                </a:r>
                <a:r>
                  <a:rPr lang="en-US" dirty="0">
                    <a:solidFill>
                      <a:srgbClr val="202124"/>
                    </a:solidFill>
                    <a:highlight>
                      <a:srgbClr val="FFFFFF"/>
                    </a:highlight>
                    <a:latin typeface="Google Sans"/>
                  </a:rPr>
                  <a:t>e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quations of two variables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4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i="0" dirty="0">
                    <a:solidFill>
                      <a:srgbClr val="202124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4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i="0" dirty="0">
                    <a:solidFill>
                      <a:srgbClr val="202124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)</a:t>
                </a:r>
              </a:p>
              <a:p>
                <a:pPr lvl="1"/>
                <a:r>
                  <a:rPr lang="en-JP" dirty="0"/>
                  <a:t>Four parameters (</a:t>
                </a:r>
                <a14:m>
                  <m:oMath xmlns:m="http://schemas.openxmlformats.org/officeDocument/2006/math">
                    <m:r>
                      <a:rPr lang="en-JP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JP" dirty="0"/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JP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JP" dirty="0"/>
                  <a:t>, </a:t>
                </a:r>
                <a14:m>
                  <m:oMath xmlns:m="http://schemas.openxmlformats.org/officeDocument/2006/math">
                    <m:r>
                      <a:rPr lang="en-JP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JP" dirty="0"/>
                  <a:t>, and </a:t>
                </a:r>
                <a14:m>
                  <m:oMath xmlns:m="http://schemas.openxmlformats.org/officeDocument/2006/math">
                    <m:r>
                      <a:rPr lang="en-JP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JP" dirty="0"/>
                  <a:t>) describe the behavior of neuron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B79C7-6C40-BE6C-AB32-B5A4D17CF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59619"/>
              </a:xfrm>
              <a:blipFill>
                <a:blip r:embed="rId2"/>
                <a:stretch>
                  <a:fillRect l="-1086" t="-540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208BABE5-4B3F-867A-2F3D-2C05406C6354}"/>
              </a:ext>
            </a:extLst>
          </p:cNvPr>
          <p:cNvSpPr/>
          <p:nvPr/>
        </p:nvSpPr>
        <p:spPr>
          <a:xfrm>
            <a:off x="1014799" y="5923369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0981A-7C52-FB26-4502-8F76B2F401F2}"/>
              </a:ext>
            </a:extLst>
          </p:cNvPr>
          <p:cNvSpPr txBox="1"/>
          <p:nvPr/>
        </p:nvSpPr>
        <p:spPr>
          <a:xfrm>
            <a:off x="1655805" y="5783139"/>
            <a:ext cx="743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>
                <a:solidFill>
                  <a:srgbClr val="FF0000"/>
                </a:solidFill>
              </a:rPr>
              <a:t>High complexity for hardware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7058F-67F1-55AC-1AA7-BB8689D12796}"/>
                  </a:ext>
                </a:extLst>
              </p:cNvPr>
              <p:cNvSpPr txBox="1"/>
              <p:nvPr/>
            </p:nvSpPr>
            <p:spPr>
              <a:xfrm>
                <a:off x="654221" y="3576828"/>
                <a:ext cx="602713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=0.04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+140−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7058F-67F1-55AC-1AA7-BB8689D1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1" y="3576828"/>
                <a:ext cx="6027132" cy="793615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C080B8-3996-DAD4-58DE-761824ED589E}"/>
                  </a:ext>
                </a:extLst>
              </p:cNvPr>
              <p:cNvSpPr txBox="1"/>
              <p:nvPr/>
            </p:nvSpPr>
            <p:spPr>
              <a:xfrm>
                <a:off x="7290539" y="3576567"/>
                <a:ext cx="2704800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C080B8-3996-DAD4-58DE-761824ED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9" y="3576567"/>
                <a:ext cx="2704800" cy="793615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177E748-AC76-8E3C-FB85-32D9986D8E30}"/>
              </a:ext>
            </a:extLst>
          </p:cNvPr>
          <p:cNvSpPr txBox="1"/>
          <p:nvPr/>
        </p:nvSpPr>
        <p:spPr>
          <a:xfrm>
            <a:off x="5761668" y="3711765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D37C-F539-6101-3C79-63D7F05F01E2}"/>
              </a:ext>
            </a:extLst>
          </p:cNvPr>
          <p:cNvSpPr txBox="1"/>
          <p:nvPr/>
        </p:nvSpPr>
        <p:spPr>
          <a:xfrm>
            <a:off x="9858114" y="3710902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(2)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8660C2-C7EB-82B1-D379-242A0011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6</a:t>
            </a:fld>
            <a:endParaRPr lang="en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D290A7-CCF0-EDFE-6EDD-8CAE8DB44975}"/>
                  </a:ext>
                </a:extLst>
              </p:cNvPr>
              <p:cNvSpPr txBox="1"/>
              <p:nvPr/>
            </p:nvSpPr>
            <p:spPr>
              <a:xfrm>
                <a:off x="5318447" y="4631873"/>
                <a:ext cx="5242082" cy="75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≥30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D290A7-CCF0-EDFE-6EDD-8CAE8DB44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47" y="4631873"/>
                <a:ext cx="5242082" cy="750847"/>
              </a:xfrm>
              <a:prstGeom prst="rect">
                <a:avLst/>
              </a:prstGeom>
              <a:blipFill>
                <a:blip r:embed="rId5"/>
                <a:stretch>
                  <a:fillRect t="-188333" b="-27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61920C-A34A-1E0B-1BC0-E52FDD26019E}"/>
                  </a:ext>
                </a:extLst>
              </p:cNvPr>
              <p:cNvSpPr txBox="1"/>
              <p:nvPr/>
            </p:nvSpPr>
            <p:spPr>
              <a:xfrm>
                <a:off x="372263" y="4548602"/>
                <a:ext cx="5242082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𝑠𝑝𝑖𝑘𝑒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≥30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61920C-A34A-1E0B-1BC0-E52FDD26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3" y="4548602"/>
                <a:ext cx="5242082" cy="916148"/>
              </a:xfrm>
              <a:prstGeom prst="rect">
                <a:avLst/>
              </a:prstGeom>
              <a:blipFill>
                <a:blip r:embed="rId6"/>
                <a:stretch>
                  <a:fillRect t="-198630" b="-28767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ED69D92-D516-4ED5-0A72-939B8DFDC5CE}"/>
              </a:ext>
            </a:extLst>
          </p:cNvPr>
          <p:cNvSpPr txBox="1"/>
          <p:nvPr/>
        </p:nvSpPr>
        <p:spPr>
          <a:xfrm>
            <a:off x="5045004" y="4776599"/>
            <a:ext cx="105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3C6FD-9AB3-B791-BC1A-EB1A4944B497}"/>
              </a:ext>
            </a:extLst>
          </p:cNvPr>
          <p:cNvSpPr txBox="1"/>
          <p:nvPr/>
        </p:nvSpPr>
        <p:spPr>
          <a:xfrm>
            <a:off x="10292932" y="4742947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9159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ABAA-E6EA-F948-0E6D-602D7D28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Biological Neuron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9598-3C19-7C6B-76D9-2B36FA60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06837"/>
          </a:xfrm>
        </p:spPr>
        <p:txBody>
          <a:bodyPr>
            <a:normAutofit/>
          </a:bodyPr>
          <a:lstStyle/>
          <a:p>
            <a:r>
              <a:rPr lang="en-JP" dirty="0"/>
              <a:t>Hardware-Oriented Modified Izhikevich Neuron model [2]</a:t>
            </a:r>
          </a:p>
          <a:p>
            <a:pPr lvl="1"/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The c</a:t>
            </a:r>
            <a:r>
              <a:rPr lang="en-JP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oefficient and parameters are approximated to the power of 2</a:t>
            </a:r>
          </a:p>
          <a:p>
            <a:pPr lvl="2"/>
            <a:r>
              <a:rPr lang="en-US" sz="2400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Shift operations in hardware -&gt; </a:t>
            </a:r>
            <a:r>
              <a:rPr lang="en-US" sz="24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</a:rPr>
              <a:t>No hardware resources</a:t>
            </a:r>
          </a:p>
          <a:p>
            <a:pPr lvl="1"/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All variables are scaled down by a factor of 10</a:t>
            </a:r>
          </a:p>
          <a:p>
            <a:pPr lvl="2"/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en-US" sz="2400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Requires fewer bits -&gt; </a:t>
            </a:r>
            <a:r>
              <a:rPr lang="en-US" sz="24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</a:rPr>
              <a:t>Reduced wire connections</a:t>
            </a:r>
            <a:endParaRPr lang="en-JP" sz="2400" dirty="0"/>
          </a:p>
          <a:p>
            <a:pPr lvl="1"/>
            <a:endParaRPr lang="en-JP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90EE0C6-618D-33A8-8BC9-0B286D4E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7</a:t>
            </a:fld>
            <a:endParaRPr lang="en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257E9-6894-B5D0-F1DE-EB382E812A20}"/>
                  </a:ext>
                </a:extLst>
              </p:cNvPr>
              <p:cNvSpPr txBox="1"/>
              <p:nvPr/>
            </p:nvSpPr>
            <p:spPr>
              <a:xfrm>
                <a:off x="654221" y="4066677"/>
                <a:ext cx="602713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+14−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257E9-6894-B5D0-F1DE-EB382E81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1" y="4066677"/>
                <a:ext cx="6027132" cy="793615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54E1D3-1BA9-09E8-FF68-0DB0D7137AAA}"/>
                  </a:ext>
                </a:extLst>
              </p:cNvPr>
              <p:cNvSpPr txBox="1"/>
              <p:nvPr/>
            </p:nvSpPr>
            <p:spPr>
              <a:xfrm>
                <a:off x="6845141" y="4066056"/>
                <a:ext cx="3692001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54E1D3-1BA9-09E8-FF68-0DB0D713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141" y="4066056"/>
                <a:ext cx="3692001" cy="793615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4FD03E4-59A5-158B-BCC0-6E7CECE9978F}"/>
              </a:ext>
            </a:extLst>
          </p:cNvPr>
          <p:cNvSpPr txBox="1"/>
          <p:nvPr/>
        </p:nvSpPr>
        <p:spPr>
          <a:xfrm>
            <a:off x="5971554" y="4210933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85931-1AC2-F76A-44E1-4DDD19BB4050}"/>
              </a:ext>
            </a:extLst>
          </p:cNvPr>
          <p:cNvSpPr txBox="1"/>
          <p:nvPr/>
        </p:nvSpPr>
        <p:spPr>
          <a:xfrm>
            <a:off x="10292932" y="4196089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2E9BB8-9F3F-453C-746C-CBEB43CB6A25}"/>
                  </a:ext>
                </a:extLst>
              </p:cNvPr>
              <p:cNvSpPr txBox="1"/>
              <p:nvPr/>
            </p:nvSpPr>
            <p:spPr>
              <a:xfrm>
                <a:off x="5309215" y="5204371"/>
                <a:ext cx="5242082" cy="75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2E9BB8-9F3F-453C-746C-CBEB43CB6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15" y="5204371"/>
                <a:ext cx="5242082" cy="750847"/>
              </a:xfrm>
              <a:prstGeom prst="rect">
                <a:avLst/>
              </a:prstGeom>
              <a:blipFill>
                <a:blip r:embed="rId4"/>
                <a:stretch>
                  <a:fillRect t="-188333" b="-27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569E0D7-9E01-C481-159D-4F9ED0134B19}"/>
              </a:ext>
            </a:extLst>
          </p:cNvPr>
          <p:cNvSpPr txBox="1"/>
          <p:nvPr/>
        </p:nvSpPr>
        <p:spPr>
          <a:xfrm>
            <a:off x="5045004" y="5348963"/>
            <a:ext cx="105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i="1" dirty="0"/>
              <a:t>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D5AD0-6956-F205-4D4B-38F6CF227429}"/>
              </a:ext>
            </a:extLst>
          </p:cNvPr>
          <p:cNvSpPr txBox="1"/>
          <p:nvPr/>
        </p:nvSpPr>
        <p:spPr>
          <a:xfrm>
            <a:off x="10292932" y="5232796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98C45-2DE5-C9AD-2478-4855ABF75F81}"/>
                  </a:ext>
                </a:extLst>
              </p:cNvPr>
              <p:cNvSpPr txBox="1"/>
              <p:nvPr/>
            </p:nvSpPr>
            <p:spPr>
              <a:xfrm>
                <a:off x="325497" y="5121722"/>
                <a:ext cx="5242082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𝑠𝑝𝑖𝑘𝑒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≥ 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98C45-2DE5-C9AD-2478-4855ABF7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97" y="5121722"/>
                <a:ext cx="5242082" cy="916148"/>
              </a:xfrm>
              <a:prstGeom prst="rect">
                <a:avLst/>
              </a:prstGeom>
              <a:blipFill>
                <a:blip r:embed="rId5"/>
                <a:stretch>
                  <a:fillRect t="-198630" b="-28767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71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22C0-BA46-0134-AAD1-641FDEF9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Biological Neuron Model</a:t>
            </a:r>
            <a:r>
              <a:rPr lang="en-JP" dirty="0">
                <a:sym typeface="Wingdings" pitchFamily="2" charset="2"/>
              </a:rPr>
              <a:t> (3)</a:t>
            </a:r>
            <a:endParaRPr lang="en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E070B-0675-9768-4356-BE21A7D03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JP" dirty="0"/>
                  <a:t>The input spike is sparse</a:t>
                </a:r>
              </a:p>
              <a:p>
                <a:pPr lvl="1"/>
                <a:r>
                  <a:rPr lang="en-JP" dirty="0"/>
                  <a:t>C</a:t>
                </a:r>
                <a:r>
                  <a:rPr lang="en-US" dirty="0" err="1"/>
                  <a:t>annot</a:t>
                </a:r>
                <a:r>
                  <a:rPr lang="en-JP" dirty="0"/>
                  <a:t> accumulate the input -&gt; No spikes</a:t>
                </a:r>
              </a:p>
              <a:p>
                <a:r>
                  <a:rPr lang="en-JP" dirty="0"/>
                  <a:t>Define the new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JP" dirty="0"/>
                  <a:t> to make sure the neuron spikes</a:t>
                </a:r>
              </a:p>
              <a:p>
                <a:pPr lvl="1"/>
                <a:r>
                  <a:rPr lang="en-JP" dirty="0"/>
                  <a:t>Can produce spiking patterns shown in [2]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E070B-0675-9768-4356-BE21A7D03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BD68E-5EC1-ED76-15E0-6E244CA3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8</a:t>
            </a:fld>
            <a:endParaRPr lang="en-JP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0D93CCF-043B-F2DA-BAD5-5408944C3495}"/>
              </a:ext>
            </a:extLst>
          </p:cNvPr>
          <p:cNvSpPr/>
          <p:nvPr/>
        </p:nvSpPr>
        <p:spPr>
          <a:xfrm>
            <a:off x="1014799" y="5923369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8C4DC-89B2-BC4F-C8F3-FE7961B9A780}"/>
              </a:ext>
            </a:extLst>
          </p:cNvPr>
          <p:cNvSpPr txBox="1"/>
          <p:nvPr/>
        </p:nvSpPr>
        <p:spPr>
          <a:xfrm>
            <a:off x="1655805" y="5783139"/>
            <a:ext cx="743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>
                <a:solidFill>
                  <a:srgbClr val="FF0000"/>
                </a:solidFill>
              </a:rPr>
              <a:t>Still requires many hardware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053F7-8ADE-F97E-BB5D-D6BCC9B4B078}"/>
              </a:ext>
            </a:extLst>
          </p:cNvPr>
          <p:cNvSpPr txBox="1"/>
          <p:nvPr/>
        </p:nvSpPr>
        <p:spPr>
          <a:xfrm>
            <a:off x="8427130" y="5790269"/>
            <a:ext cx="2555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i="1" dirty="0">
                <a:solidFill>
                  <a:schemeClr val="accent1"/>
                </a:solidFill>
              </a:rPr>
              <a:t>More reduced?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0A2E378-BEEE-E0DB-A539-C9BAB3EC459A}"/>
              </a:ext>
            </a:extLst>
          </p:cNvPr>
          <p:cNvSpPr/>
          <p:nvPr/>
        </p:nvSpPr>
        <p:spPr>
          <a:xfrm>
            <a:off x="7759688" y="5937767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D702A5-C6C1-D589-2916-6099AEA8C4AB}"/>
                  </a:ext>
                </a:extLst>
              </p:cNvPr>
              <p:cNvSpPr txBox="1"/>
              <p:nvPr/>
            </p:nvSpPr>
            <p:spPr>
              <a:xfrm>
                <a:off x="1399922" y="4624349"/>
                <a:ext cx="602713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+14−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,   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D702A5-C6C1-D589-2916-6099AEA8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22" y="4624349"/>
                <a:ext cx="6027132" cy="793615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FA22D5-1DEE-065D-ADC9-760BD13337D0}"/>
                  </a:ext>
                </a:extLst>
              </p:cNvPr>
              <p:cNvSpPr txBox="1"/>
              <p:nvPr/>
            </p:nvSpPr>
            <p:spPr>
              <a:xfrm>
                <a:off x="6676936" y="4633200"/>
                <a:ext cx="5242082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′→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𝐼𝑑𝑡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&lt;3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&amp;0,                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JP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FA22D5-1DEE-065D-ADC9-760BD133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936" y="4633200"/>
                <a:ext cx="5242082" cy="847540"/>
              </a:xfrm>
              <a:prstGeom prst="rect">
                <a:avLst/>
              </a:prstGeom>
              <a:blipFill>
                <a:blip r:embed="rId4"/>
                <a:stretch>
                  <a:fillRect l="-1932" t="-195588" b="-28235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241F03-E9F4-CA3F-56C6-DC7A3519A8BE}"/>
                  </a:ext>
                </a:extLst>
              </p:cNvPr>
              <p:cNvSpPr txBox="1"/>
              <p:nvPr/>
            </p:nvSpPr>
            <p:spPr>
              <a:xfrm>
                <a:off x="1014799" y="3730084"/>
                <a:ext cx="6027132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+14−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br>
                  <a:rPr lang="en-US" sz="2400" b="0" dirty="0"/>
                </a:br>
                <a:endParaRPr lang="en-JP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241F03-E9F4-CA3F-56C6-DC7A3519A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99" y="3730084"/>
                <a:ext cx="6027132" cy="793615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630D6C8-409E-3825-3087-607EC03ED584}"/>
              </a:ext>
            </a:extLst>
          </p:cNvPr>
          <p:cNvSpPr txBox="1"/>
          <p:nvPr/>
        </p:nvSpPr>
        <p:spPr>
          <a:xfrm>
            <a:off x="6332132" y="3874340"/>
            <a:ext cx="68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800" dirty="0"/>
              <a:t>(4)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7518F42-4759-7BF3-456F-3FA6A92851F1}"/>
              </a:ext>
            </a:extLst>
          </p:cNvPr>
          <p:cNvSpPr/>
          <p:nvPr/>
        </p:nvSpPr>
        <p:spPr>
          <a:xfrm>
            <a:off x="822237" y="4965586"/>
            <a:ext cx="385123" cy="242761"/>
          </a:xfrm>
          <a:prstGeom prst="rightArrow">
            <a:avLst>
              <a:gd name="adj1" fmla="val 50000"/>
              <a:gd name="adj2" fmla="val 7557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6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022C-7D0E-0971-FB14-B064CE88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80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B5BA-4A58-A52A-A28B-8186796E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Biological Neuron Model</a:t>
            </a:r>
          </a:p>
          <a:p>
            <a:r>
              <a:rPr lang="en-JP" dirty="0"/>
              <a:t>Proposed Method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Evaluation Methodology &amp; Result</a:t>
            </a:r>
          </a:p>
          <a:p>
            <a:r>
              <a:rPr lang="en-JP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AD9A6-FC6F-4DD0-9C25-12450487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630E-4032-3047-98BF-B11EB6324D3D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05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11425</TotalTime>
  <Words>1393</Words>
  <Application>Microsoft Macintosh PowerPoint</Application>
  <PresentationFormat>Widescreen</PresentationFormat>
  <Paragraphs>300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Google Sans</vt:lpstr>
      <vt:lpstr>NimbusRomNo9L</vt:lpstr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An Efficient Hardware Implementation of Spiking Neural Network Using Approximate Izhikevich Neuron</vt:lpstr>
      <vt:lpstr>Outline</vt:lpstr>
      <vt:lpstr>Outline</vt:lpstr>
      <vt:lpstr>Introduction</vt:lpstr>
      <vt:lpstr>Outline</vt:lpstr>
      <vt:lpstr>Biological Neuron Model (1)</vt:lpstr>
      <vt:lpstr>Biological Neuron Model (2)</vt:lpstr>
      <vt:lpstr>Biological Neuron Model (3)</vt:lpstr>
      <vt:lpstr>Outline</vt:lpstr>
      <vt:lpstr>Proposed Method (1)</vt:lpstr>
      <vt:lpstr>Proposed Method (2)</vt:lpstr>
      <vt:lpstr>Proposed Method (3)</vt:lpstr>
      <vt:lpstr>Proposed Method (4)</vt:lpstr>
      <vt:lpstr>Outline</vt:lpstr>
      <vt:lpstr>Evaluation Methodology (1)</vt:lpstr>
      <vt:lpstr>Evaluation Methodology (2)</vt:lpstr>
      <vt:lpstr>Result: Area</vt:lpstr>
      <vt:lpstr>Result: Delay</vt:lpstr>
      <vt:lpstr>Result: Power</vt:lpstr>
      <vt:lpstr>Result: Accuracy</vt:lpstr>
      <vt:lpstr>Outline</vt:lpstr>
      <vt:lpstr>Conclusion</vt:lpstr>
      <vt:lpstr>References</vt:lpstr>
      <vt:lpstr>Thank you for your attention!</vt:lpstr>
      <vt:lpstr>Training Method</vt:lpstr>
      <vt:lpstr>Fixed-Point Representation</vt:lpstr>
      <vt:lpstr>Spiking Neural Net.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Hardware Implementation of Spiking Neural Network Using Approximate Izhikevich Neuron</dc:title>
  <dc:creator>Ryoji Kobayashi</dc:creator>
  <cp:lastModifiedBy>Ryoji Kobayashi</cp:lastModifiedBy>
  <cp:revision>52</cp:revision>
  <dcterms:created xsi:type="dcterms:W3CDTF">2024-05-01T11:39:28Z</dcterms:created>
  <dcterms:modified xsi:type="dcterms:W3CDTF">2024-06-04T22:02:54Z</dcterms:modified>
</cp:coreProperties>
</file>